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38" r:id="rId2"/>
    <p:sldId id="575" r:id="rId3"/>
    <p:sldId id="653" r:id="rId4"/>
    <p:sldId id="632" r:id="rId5"/>
    <p:sldId id="644" r:id="rId6"/>
    <p:sldId id="608" r:id="rId7"/>
    <p:sldId id="624" r:id="rId8"/>
    <p:sldId id="631" r:id="rId9"/>
    <p:sldId id="643" r:id="rId10"/>
    <p:sldId id="576" r:id="rId11"/>
    <p:sldId id="649" r:id="rId12"/>
    <p:sldId id="648" r:id="rId13"/>
    <p:sldId id="650" r:id="rId14"/>
    <p:sldId id="651" r:id="rId15"/>
    <p:sldId id="630" r:id="rId16"/>
    <p:sldId id="605" r:id="rId17"/>
    <p:sldId id="654" r:id="rId18"/>
    <p:sldId id="652" r:id="rId19"/>
    <p:sldId id="647" r:id="rId20"/>
    <p:sldId id="645" r:id="rId21"/>
    <p:sldId id="646" r:id="rId22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2576D6-3961-D443-91CE-29E2DCE95565}">
          <p14:sldIdLst>
            <p14:sldId id="438"/>
            <p14:sldId id="575"/>
            <p14:sldId id="653"/>
            <p14:sldId id="632"/>
            <p14:sldId id="644"/>
            <p14:sldId id="608"/>
            <p14:sldId id="624"/>
            <p14:sldId id="631"/>
            <p14:sldId id="643"/>
            <p14:sldId id="576"/>
            <p14:sldId id="649"/>
            <p14:sldId id="648"/>
            <p14:sldId id="650"/>
            <p14:sldId id="651"/>
            <p14:sldId id="630"/>
            <p14:sldId id="605"/>
            <p14:sldId id="654"/>
            <p14:sldId id="652"/>
            <p14:sldId id="647"/>
            <p14:sldId id="645"/>
            <p14:sldId id="64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37">
          <p15:clr>
            <a:srgbClr val="A4A3A4"/>
          </p15:clr>
        </p15:guide>
        <p15:guide id="4" orient="horz" pos="317">
          <p15:clr>
            <a:srgbClr val="A4A3A4"/>
          </p15:clr>
        </p15:guide>
        <p15:guide id="5" pos="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Office [3]" lastIdx="1" clrIdx="0"/>
  <p:cmAuthor id="1" name="Microsoft Office User" initials="Office" lastIdx="1" clrIdx="1"/>
  <p:cmAuthor id="2" name="Microsoft Office User" initials="Office [2]" lastIdx="1" clrIdx="2"/>
  <p:cmAuthor id="3" name="Microsoft Office User" initials="Office [4]" lastIdx="1" clrIdx="3"/>
  <p:cmAuthor id="4" name="Cognizant Technology Solutions" initials="CTS" lastIdx="17" clrIdx="4">
    <p:extLst/>
  </p:cmAuthor>
  <p:cmAuthor id="5" name="Feather Hickox" initials="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FF99"/>
    <a:srgbClr val="FFFF66"/>
    <a:srgbClr val="FF9999"/>
    <a:srgbClr val="99FF66"/>
    <a:srgbClr val="99FF33"/>
    <a:srgbClr val="CCFF33"/>
    <a:srgbClr val="CCFF66"/>
    <a:srgbClr val="CC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4" autoAdjust="0"/>
    <p:restoredTop sz="87569" autoAdjust="0"/>
  </p:normalViewPr>
  <p:slideViewPr>
    <p:cSldViewPr snapToGrid="0">
      <p:cViewPr varScale="1">
        <p:scale>
          <a:sx n="100" d="100"/>
          <a:sy n="100" d="100"/>
        </p:scale>
        <p:origin x="-840" y="-96"/>
      </p:cViewPr>
      <p:guideLst>
        <p:guide orient="horz" pos="1620"/>
        <p:guide orient="horz" pos="1637"/>
        <p:guide orient="horz" pos="317"/>
        <p:guide pos="2880"/>
        <p:guide pos="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>
        <p:scale>
          <a:sx n="70" d="100"/>
          <a:sy n="70" d="100"/>
        </p:scale>
        <p:origin x="2460" y="-53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24061-2C43-47C1-9C8F-148A031626F6}" type="doc">
      <dgm:prSet loTypeId="urn:microsoft.com/office/officeart/2005/8/layout/cycle4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989BF3A-3FF7-490C-B140-7196FF8664C9}">
      <dgm:prSet phldrT="[Text]"/>
      <dgm:spPr/>
      <dgm:t>
        <a:bodyPr/>
        <a:lstStyle/>
        <a:p>
          <a:r>
            <a:rPr lang="en-US" b="1" smtClean="0">
              <a:solidFill>
                <a:schemeClr val="tx2">
                  <a:lumMod val="90000"/>
                  <a:lumOff val="10000"/>
                </a:schemeClr>
              </a:solidFill>
            </a:rPr>
            <a:t>Enterprise Wide</a:t>
          </a:r>
          <a:endParaRPr lang="en-US" b="1" dirty="0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0EB811A5-DD56-42D6-ACB0-E465C6A737BE}" type="parTrans" cxnId="{0D30A94D-ABB0-4698-BB64-5FC3DC3BAB4D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F2434FC7-367B-4DBF-84DA-6F3A3380B79E}" type="sibTrans" cxnId="{0D30A94D-ABB0-4698-BB64-5FC3DC3BAB4D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BC735D5B-016D-4AC8-B21C-AD6586855DA7}">
      <dgm:prSet phldrT="[Text]"/>
      <dgm:spPr/>
      <dgm:t>
        <a:bodyPr/>
        <a:lstStyle/>
        <a:p>
          <a:r>
            <a:rPr lang="en-US" b="1" smtClean="0">
              <a:solidFill>
                <a:schemeClr val="tx2">
                  <a:lumMod val="90000"/>
                  <a:lumOff val="10000"/>
                </a:schemeClr>
              </a:solidFill>
            </a:rPr>
            <a:t>At Scale Deployment</a:t>
          </a:r>
          <a:endParaRPr lang="en-US" b="1" dirty="0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52151203-4BF2-4ED8-8093-E9262CB76D54}" type="parTrans" cxnId="{DF5DE1FE-3379-4BF5-BD45-E196EEAFC42B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856762CC-1A04-403F-8458-D621B6FA8549}" type="sibTrans" cxnId="{DF5DE1FE-3379-4BF5-BD45-E196EEAFC42B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5EA29A8C-892F-4A5A-8EBD-F4B04A4FAF1F}">
      <dgm:prSet phldrT="[Text]"/>
      <dgm:spPr/>
      <dgm:t>
        <a:bodyPr/>
        <a:lstStyle/>
        <a:p>
          <a:r>
            <a:rPr lang="en-US" b="1" smtClean="0">
              <a:solidFill>
                <a:schemeClr val="tx2">
                  <a:lumMod val="90000"/>
                  <a:lumOff val="10000"/>
                </a:schemeClr>
              </a:solidFill>
            </a:rPr>
            <a:t> Agile Development</a:t>
          </a:r>
          <a:endParaRPr lang="en-US" b="1" dirty="0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2F0D7437-0832-49CF-A7CE-D7BC0DD616AC}" type="parTrans" cxnId="{B99983AC-FE6F-4C3C-9CEA-641D286A8D74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74F837B6-A0E0-4860-9CF0-5E9D49B96885}" type="sibTrans" cxnId="{B99983AC-FE6F-4C3C-9CEA-641D286A8D74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505253CF-F8E5-46ED-B379-FF971E370256}">
      <dgm:prSet phldrT="[Text]"/>
      <dgm:spPr/>
      <dgm:t>
        <a:bodyPr/>
        <a:lstStyle/>
        <a:p>
          <a:r>
            <a:rPr lang="en-US" b="1" smtClean="0">
              <a:solidFill>
                <a:schemeClr val="tx2">
                  <a:lumMod val="90000"/>
                  <a:lumOff val="10000"/>
                </a:schemeClr>
              </a:solidFill>
            </a:rPr>
            <a:t>Flexible Implementation</a:t>
          </a:r>
          <a:endParaRPr lang="en-US" b="1" dirty="0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5F000FA2-70AF-4DCC-A975-8446ADA25C95}" type="parTrans" cxnId="{2331E419-4E71-4FBF-B8D9-D141CB78EB6A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0F656A29-53B6-4AB4-AB39-AA2E46F8587F}" type="sibTrans" cxnId="{2331E419-4E71-4FBF-B8D9-D141CB78EB6A}">
      <dgm:prSet/>
      <dgm:spPr/>
      <dgm:t>
        <a:bodyPr/>
        <a:lstStyle/>
        <a:p>
          <a:endParaRPr lang="en-US" b="1">
            <a:solidFill>
              <a:schemeClr val="tx2">
                <a:lumMod val="90000"/>
                <a:lumOff val="10000"/>
              </a:schemeClr>
            </a:solidFill>
          </a:endParaRPr>
        </a:p>
      </dgm:t>
    </dgm:pt>
    <dgm:pt modelId="{27923060-FF79-4D5C-AC47-8415BBA19545}" type="pres">
      <dgm:prSet presAssocID="{58424061-2C43-47C1-9C8F-148A031626F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DE5367-A825-415C-BD75-9149DE80DFFF}" type="pres">
      <dgm:prSet presAssocID="{58424061-2C43-47C1-9C8F-148A031626F6}" presName="children" presStyleCnt="0"/>
      <dgm:spPr/>
      <dgm:t>
        <a:bodyPr/>
        <a:lstStyle/>
        <a:p>
          <a:endParaRPr lang="en-US"/>
        </a:p>
      </dgm:t>
    </dgm:pt>
    <dgm:pt modelId="{BD29682B-1EDE-46CF-8E73-BFB4C73C4B2D}" type="pres">
      <dgm:prSet presAssocID="{58424061-2C43-47C1-9C8F-148A031626F6}" presName="childPlaceholder" presStyleCnt="0"/>
      <dgm:spPr/>
      <dgm:t>
        <a:bodyPr/>
        <a:lstStyle/>
        <a:p>
          <a:endParaRPr lang="en-US"/>
        </a:p>
      </dgm:t>
    </dgm:pt>
    <dgm:pt modelId="{5B60C870-734C-4342-9216-47E3AF51D562}" type="pres">
      <dgm:prSet presAssocID="{58424061-2C43-47C1-9C8F-148A031626F6}" presName="circle" presStyleCnt="0"/>
      <dgm:spPr/>
      <dgm:t>
        <a:bodyPr/>
        <a:lstStyle/>
        <a:p>
          <a:endParaRPr lang="en-US"/>
        </a:p>
      </dgm:t>
    </dgm:pt>
    <dgm:pt modelId="{6A62D2CE-DFE5-4C0A-8FB4-8FF01548DD63}" type="pres">
      <dgm:prSet presAssocID="{58424061-2C43-47C1-9C8F-148A031626F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50158-8D43-4F9B-8CC0-5004CDC0C8C4}" type="pres">
      <dgm:prSet presAssocID="{58424061-2C43-47C1-9C8F-148A031626F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7E46C5-812E-4324-9B32-819B4D5A5C50}" type="pres">
      <dgm:prSet presAssocID="{58424061-2C43-47C1-9C8F-148A031626F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A6913A-7F9A-4B85-BA05-22870980248D}" type="pres">
      <dgm:prSet presAssocID="{58424061-2C43-47C1-9C8F-148A031626F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04550-E3F3-4918-8E12-5AAC593D66D5}" type="pres">
      <dgm:prSet presAssocID="{58424061-2C43-47C1-9C8F-148A031626F6}" presName="quadrantPlaceholder" presStyleCnt="0"/>
      <dgm:spPr/>
      <dgm:t>
        <a:bodyPr/>
        <a:lstStyle/>
        <a:p>
          <a:endParaRPr lang="en-US"/>
        </a:p>
      </dgm:t>
    </dgm:pt>
    <dgm:pt modelId="{6FB39442-8A2F-478E-ADAA-FA7B7D68C867}" type="pres">
      <dgm:prSet presAssocID="{58424061-2C43-47C1-9C8F-148A031626F6}" presName="center1" presStyleLbl="fgShp" presStyleIdx="0" presStyleCnt="2"/>
      <dgm:spPr/>
      <dgm:t>
        <a:bodyPr/>
        <a:lstStyle/>
        <a:p>
          <a:endParaRPr lang="en-US"/>
        </a:p>
      </dgm:t>
    </dgm:pt>
    <dgm:pt modelId="{C155DBB0-2630-404E-96D0-FB4EB03F77F3}" type="pres">
      <dgm:prSet presAssocID="{58424061-2C43-47C1-9C8F-148A031626F6}" presName="center2" presStyleLbl="fgShp" presStyleIdx="1" presStyleCnt="2"/>
      <dgm:spPr/>
      <dgm:t>
        <a:bodyPr/>
        <a:lstStyle/>
        <a:p>
          <a:endParaRPr lang="en-US"/>
        </a:p>
      </dgm:t>
    </dgm:pt>
  </dgm:ptLst>
  <dgm:cxnLst>
    <dgm:cxn modelId="{61E005EA-ACDB-4FA5-BDEC-2CDD39E924F9}" type="presOf" srcId="{BC735D5B-016D-4AC8-B21C-AD6586855DA7}" destId="{1D550158-8D43-4F9B-8CC0-5004CDC0C8C4}" srcOrd="0" destOrd="0" presId="urn:microsoft.com/office/officeart/2005/8/layout/cycle4"/>
    <dgm:cxn modelId="{360E67EE-609A-4E13-B6C0-0D338463F567}" type="presOf" srcId="{58424061-2C43-47C1-9C8F-148A031626F6}" destId="{27923060-FF79-4D5C-AC47-8415BBA19545}" srcOrd="0" destOrd="0" presId="urn:microsoft.com/office/officeart/2005/8/layout/cycle4"/>
    <dgm:cxn modelId="{2331E419-4E71-4FBF-B8D9-D141CB78EB6A}" srcId="{58424061-2C43-47C1-9C8F-148A031626F6}" destId="{505253CF-F8E5-46ED-B379-FF971E370256}" srcOrd="3" destOrd="0" parTransId="{5F000FA2-70AF-4DCC-A975-8446ADA25C95}" sibTransId="{0F656A29-53B6-4AB4-AB39-AA2E46F8587F}"/>
    <dgm:cxn modelId="{F2BE96BE-1916-46D7-BC2E-83E3AA183384}" type="presOf" srcId="{3989BF3A-3FF7-490C-B140-7196FF8664C9}" destId="{6A62D2CE-DFE5-4C0A-8FB4-8FF01548DD63}" srcOrd="0" destOrd="0" presId="urn:microsoft.com/office/officeart/2005/8/layout/cycle4"/>
    <dgm:cxn modelId="{5041BE89-1454-46D2-A389-FD076ED001A2}" type="presOf" srcId="{5EA29A8C-892F-4A5A-8EBD-F4B04A4FAF1F}" destId="{547E46C5-812E-4324-9B32-819B4D5A5C50}" srcOrd="0" destOrd="0" presId="urn:microsoft.com/office/officeart/2005/8/layout/cycle4"/>
    <dgm:cxn modelId="{DF5DE1FE-3379-4BF5-BD45-E196EEAFC42B}" srcId="{58424061-2C43-47C1-9C8F-148A031626F6}" destId="{BC735D5B-016D-4AC8-B21C-AD6586855DA7}" srcOrd="1" destOrd="0" parTransId="{52151203-4BF2-4ED8-8093-E9262CB76D54}" sibTransId="{856762CC-1A04-403F-8458-D621B6FA8549}"/>
    <dgm:cxn modelId="{BD0BE99E-F5C0-4F4B-8098-125979AEADDE}" type="presOf" srcId="{505253CF-F8E5-46ED-B379-FF971E370256}" destId="{3BA6913A-7F9A-4B85-BA05-22870980248D}" srcOrd="0" destOrd="0" presId="urn:microsoft.com/office/officeart/2005/8/layout/cycle4"/>
    <dgm:cxn modelId="{B99983AC-FE6F-4C3C-9CEA-641D286A8D74}" srcId="{58424061-2C43-47C1-9C8F-148A031626F6}" destId="{5EA29A8C-892F-4A5A-8EBD-F4B04A4FAF1F}" srcOrd="2" destOrd="0" parTransId="{2F0D7437-0832-49CF-A7CE-D7BC0DD616AC}" sibTransId="{74F837B6-A0E0-4860-9CF0-5E9D49B96885}"/>
    <dgm:cxn modelId="{0D30A94D-ABB0-4698-BB64-5FC3DC3BAB4D}" srcId="{58424061-2C43-47C1-9C8F-148A031626F6}" destId="{3989BF3A-3FF7-490C-B140-7196FF8664C9}" srcOrd="0" destOrd="0" parTransId="{0EB811A5-DD56-42D6-ACB0-E465C6A737BE}" sibTransId="{F2434FC7-367B-4DBF-84DA-6F3A3380B79E}"/>
    <dgm:cxn modelId="{834FD1B9-FD15-4C2B-81A2-6E989268AF2E}" type="presParOf" srcId="{27923060-FF79-4D5C-AC47-8415BBA19545}" destId="{BADE5367-A825-415C-BD75-9149DE80DFFF}" srcOrd="0" destOrd="0" presId="urn:microsoft.com/office/officeart/2005/8/layout/cycle4"/>
    <dgm:cxn modelId="{49DA7ACF-E0BB-4583-9C7A-7AE13DE051D7}" type="presParOf" srcId="{BADE5367-A825-415C-BD75-9149DE80DFFF}" destId="{BD29682B-1EDE-46CF-8E73-BFB4C73C4B2D}" srcOrd="0" destOrd="0" presId="urn:microsoft.com/office/officeart/2005/8/layout/cycle4"/>
    <dgm:cxn modelId="{BB0FEF1A-4DD2-4AFB-A3CB-580DBE775B57}" type="presParOf" srcId="{27923060-FF79-4D5C-AC47-8415BBA19545}" destId="{5B60C870-734C-4342-9216-47E3AF51D562}" srcOrd="1" destOrd="0" presId="urn:microsoft.com/office/officeart/2005/8/layout/cycle4"/>
    <dgm:cxn modelId="{58CFFB71-3498-4289-87F3-5CD6606D6781}" type="presParOf" srcId="{5B60C870-734C-4342-9216-47E3AF51D562}" destId="{6A62D2CE-DFE5-4C0A-8FB4-8FF01548DD63}" srcOrd="0" destOrd="0" presId="urn:microsoft.com/office/officeart/2005/8/layout/cycle4"/>
    <dgm:cxn modelId="{40D4D028-3B03-4B90-A458-2D57E04F78B1}" type="presParOf" srcId="{5B60C870-734C-4342-9216-47E3AF51D562}" destId="{1D550158-8D43-4F9B-8CC0-5004CDC0C8C4}" srcOrd="1" destOrd="0" presId="urn:microsoft.com/office/officeart/2005/8/layout/cycle4"/>
    <dgm:cxn modelId="{9BF719B4-DC49-495B-8912-6B57CD9D5DB7}" type="presParOf" srcId="{5B60C870-734C-4342-9216-47E3AF51D562}" destId="{547E46C5-812E-4324-9B32-819B4D5A5C50}" srcOrd="2" destOrd="0" presId="urn:microsoft.com/office/officeart/2005/8/layout/cycle4"/>
    <dgm:cxn modelId="{4B5A1B8F-77B7-4723-9D29-268A2A2D9427}" type="presParOf" srcId="{5B60C870-734C-4342-9216-47E3AF51D562}" destId="{3BA6913A-7F9A-4B85-BA05-22870980248D}" srcOrd="3" destOrd="0" presId="urn:microsoft.com/office/officeart/2005/8/layout/cycle4"/>
    <dgm:cxn modelId="{43A3A6C0-FF18-4A5B-BB2E-44A0A3BB4BEB}" type="presParOf" srcId="{5B60C870-734C-4342-9216-47E3AF51D562}" destId="{3B804550-E3F3-4918-8E12-5AAC593D66D5}" srcOrd="4" destOrd="0" presId="urn:microsoft.com/office/officeart/2005/8/layout/cycle4"/>
    <dgm:cxn modelId="{C3D6FEF7-2069-482C-8260-58713A8F2BEB}" type="presParOf" srcId="{27923060-FF79-4D5C-AC47-8415BBA19545}" destId="{6FB39442-8A2F-478E-ADAA-FA7B7D68C867}" srcOrd="2" destOrd="0" presId="urn:microsoft.com/office/officeart/2005/8/layout/cycle4"/>
    <dgm:cxn modelId="{D01EF14D-C7DE-4CB2-A0A6-4572D5DB1587}" type="presParOf" srcId="{27923060-FF79-4D5C-AC47-8415BBA19545}" destId="{C155DBB0-2630-404E-96D0-FB4EB03F77F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DEAC78-ED2E-4A28-8D7B-1A320AB3C769}" type="doc">
      <dgm:prSet loTypeId="urn:microsoft.com/office/officeart/2008/layout/VerticalCurvedList" loCatId="list" qsTypeId="urn:microsoft.com/office/officeart/2005/8/quickstyle/3d2" qsCatId="3D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B2DC82EF-37E7-49C2-8D26-DCA724CC5965}">
      <dgm:prSet phldrT="[Text]"/>
      <dgm:spPr/>
      <dgm:t>
        <a:bodyPr/>
        <a:lstStyle/>
        <a:p>
          <a:r>
            <a:rPr lang="en-US" smtClean="0">
              <a:solidFill>
                <a:schemeClr val="tx2"/>
              </a:solidFill>
            </a:rPr>
            <a:t>Surveillance / Intrusion detection</a:t>
          </a:r>
          <a:endParaRPr lang="en-US" dirty="0">
            <a:solidFill>
              <a:schemeClr val="tx2"/>
            </a:solidFill>
          </a:endParaRPr>
        </a:p>
      </dgm:t>
    </dgm:pt>
    <dgm:pt modelId="{3E86A8A4-2BFD-43AE-AC0F-BF9FF0A33673}" type="parTrans" cxnId="{F3102E8E-422A-4472-95D3-6BCDF99FCFE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3D2D94C-D804-4E41-8AE9-7C5C8E1083E6}" type="sibTrans" cxnId="{F3102E8E-422A-4472-95D3-6BCDF99FCFE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C56BEA9-7CF1-4068-BBC8-C2953AD59C19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Energy Optimization / Green Compliance</a:t>
          </a:r>
          <a:endParaRPr lang="en-US" dirty="0">
            <a:solidFill>
              <a:schemeClr val="tx2"/>
            </a:solidFill>
          </a:endParaRPr>
        </a:p>
      </dgm:t>
    </dgm:pt>
    <dgm:pt modelId="{9A05388A-1E59-4D0A-A4BF-83CFE714AECA}" type="parTrans" cxnId="{3BBB98D7-2FF8-470F-BF98-0FBAE87C9BA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F182AC6-7F21-4A40-AEEF-9061BA5B9C5E}" type="sibTrans" cxnId="{3BBB98D7-2FF8-470F-BF98-0FBAE87C9BA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434C4FD-FCDF-4AD0-97E8-9D456B34F26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Preventive / Predictive Maintenance / Field Service</a:t>
          </a:r>
        </a:p>
      </dgm:t>
    </dgm:pt>
    <dgm:pt modelId="{4C1C7E06-2DAC-4BBF-9EA8-C67A6A777AA5}" type="parTrans" cxnId="{E7CE9B0F-62E1-4736-B7E9-B85F44C7B72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D5094F5-4278-41A3-8DA3-5DC4851162CB}" type="sibTrans" cxnId="{E7CE9B0F-62E1-4736-B7E9-B85F44C7B72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403047-CECB-4EF4-BC4F-4510314D0C1E}">
      <dgm:prSet phldrT="[Text]"/>
      <dgm:spPr/>
      <dgm:t>
        <a:bodyPr/>
        <a:lstStyle/>
        <a:p>
          <a:r>
            <a:rPr lang="en-US" smtClean="0">
              <a:solidFill>
                <a:schemeClr val="tx2"/>
              </a:solidFill>
            </a:rPr>
            <a:t>Mobile Apps / Wearables</a:t>
          </a:r>
          <a:endParaRPr lang="en-US" dirty="0" smtClean="0">
            <a:solidFill>
              <a:schemeClr val="tx2"/>
            </a:solidFill>
          </a:endParaRPr>
        </a:p>
      </dgm:t>
    </dgm:pt>
    <dgm:pt modelId="{589494FA-8B68-45F4-AA15-DF9DC58460A5}" type="parTrans" cxnId="{393F03D1-F7FC-4723-A274-6348838291D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3401399-4E2F-405E-9473-C72CDFF9C48F}" type="sibTrans" cxnId="{393F03D1-F7FC-4723-A274-6348838291D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0DC356A-122B-4F2F-B243-C7636084E452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Machine Learning / Decision systems</a:t>
          </a:r>
        </a:p>
      </dgm:t>
    </dgm:pt>
    <dgm:pt modelId="{C6D37C79-473C-4BAB-AB78-B5A5A0EF57BC}" type="parTrans" cxnId="{D12139B7-206A-4481-B5B4-356FECEDEF5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96C445-35B7-4831-B364-B83C956CEDFD}" type="sibTrans" cxnId="{D12139B7-206A-4481-B5B4-356FECEDEF5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C6C3AFD-5750-462D-BFCE-0147B06DB751}" type="pres">
      <dgm:prSet presAssocID="{BFDEAC78-ED2E-4A28-8D7B-1A320AB3C7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DA2BAF1-BCB0-4B78-B977-D5D2F6652AFD}" type="pres">
      <dgm:prSet presAssocID="{BFDEAC78-ED2E-4A28-8D7B-1A320AB3C769}" presName="Name1" presStyleCnt="0"/>
      <dgm:spPr/>
    </dgm:pt>
    <dgm:pt modelId="{514DDA59-1A87-4FD5-A4AB-390BDD999A2C}" type="pres">
      <dgm:prSet presAssocID="{BFDEAC78-ED2E-4A28-8D7B-1A320AB3C769}" presName="cycle" presStyleCnt="0"/>
      <dgm:spPr/>
    </dgm:pt>
    <dgm:pt modelId="{6DEC06E0-A389-4FEC-933B-EF434C2FA204}" type="pres">
      <dgm:prSet presAssocID="{BFDEAC78-ED2E-4A28-8D7B-1A320AB3C769}" presName="srcNode" presStyleLbl="node1" presStyleIdx="0" presStyleCnt="5"/>
      <dgm:spPr/>
    </dgm:pt>
    <dgm:pt modelId="{94C5ECCA-CFBA-4D3E-8BF1-2E2C58B4B69B}" type="pres">
      <dgm:prSet presAssocID="{BFDEAC78-ED2E-4A28-8D7B-1A320AB3C769}" presName="conn" presStyleLbl="parChTrans1D2" presStyleIdx="0" presStyleCnt="1"/>
      <dgm:spPr/>
      <dgm:t>
        <a:bodyPr/>
        <a:lstStyle/>
        <a:p>
          <a:endParaRPr lang="en-US"/>
        </a:p>
      </dgm:t>
    </dgm:pt>
    <dgm:pt modelId="{2DD88F9A-2A7D-4A33-A881-40ADDF2821D7}" type="pres">
      <dgm:prSet presAssocID="{BFDEAC78-ED2E-4A28-8D7B-1A320AB3C769}" presName="extraNode" presStyleLbl="node1" presStyleIdx="0" presStyleCnt="5"/>
      <dgm:spPr/>
    </dgm:pt>
    <dgm:pt modelId="{0BC1D824-B7C1-4B68-8011-8319F6112F8C}" type="pres">
      <dgm:prSet presAssocID="{BFDEAC78-ED2E-4A28-8D7B-1A320AB3C769}" presName="dstNode" presStyleLbl="node1" presStyleIdx="0" presStyleCnt="5"/>
      <dgm:spPr/>
    </dgm:pt>
    <dgm:pt modelId="{AB762887-65EA-4A0E-BCDF-B3D82BFE1710}" type="pres">
      <dgm:prSet presAssocID="{B2DC82EF-37E7-49C2-8D26-DCA724CC596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B9B39-E88E-4FA2-881B-A521461F011B}" type="pres">
      <dgm:prSet presAssocID="{B2DC82EF-37E7-49C2-8D26-DCA724CC5965}" presName="accent_1" presStyleCnt="0"/>
      <dgm:spPr/>
    </dgm:pt>
    <dgm:pt modelId="{F9671E55-1DE5-4273-9FB0-230D7F36DCAE}" type="pres">
      <dgm:prSet presAssocID="{B2DC82EF-37E7-49C2-8D26-DCA724CC5965}" presName="accentRepeatNode" presStyleLbl="solidFgAcc1" presStyleIdx="0" presStyleCnt="5"/>
      <dgm:spPr/>
    </dgm:pt>
    <dgm:pt modelId="{429E807E-B5FA-4EBA-9076-AD2B9343BB13}" type="pres">
      <dgm:prSet presAssocID="{9C56BEA9-7CF1-4068-BBC8-C2953AD59C1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BC7-CF2E-446A-A640-6367B1B46093}" type="pres">
      <dgm:prSet presAssocID="{9C56BEA9-7CF1-4068-BBC8-C2953AD59C19}" presName="accent_2" presStyleCnt="0"/>
      <dgm:spPr/>
    </dgm:pt>
    <dgm:pt modelId="{CC2D30C7-22D8-4A46-9A12-26F01A3796F1}" type="pres">
      <dgm:prSet presAssocID="{9C56BEA9-7CF1-4068-BBC8-C2953AD59C19}" presName="accentRepeatNode" presStyleLbl="solidFgAcc1" presStyleIdx="1" presStyleCnt="5"/>
      <dgm:spPr/>
    </dgm:pt>
    <dgm:pt modelId="{A41A50FD-6760-4D39-B4C4-57F1B16D9C0B}" type="pres">
      <dgm:prSet presAssocID="{A434C4FD-FCDF-4AD0-97E8-9D456B34F26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A26B-615D-42C9-B4B9-AF8213E68D34}" type="pres">
      <dgm:prSet presAssocID="{A434C4FD-FCDF-4AD0-97E8-9D456B34F26E}" presName="accent_3" presStyleCnt="0"/>
      <dgm:spPr/>
    </dgm:pt>
    <dgm:pt modelId="{5E4520D6-33E6-430B-97CE-909A4EC0EA98}" type="pres">
      <dgm:prSet presAssocID="{A434C4FD-FCDF-4AD0-97E8-9D456B34F26E}" presName="accentRepeatNode" presStyleLbl="solidFgAcc1" presStyleIdx="2" presStyleCnt="5"/>
      <dgm:spPr/>
    </dgm:pt>
    <dgm:pt modelId="{1B70291F-1BF4-401A-908E-A236A26879B4}" type="pres">
      <dgm:prSet presAssocID="{8E403047-CECB-4EF4-BC4F-4510314D0C1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B7180-1AA4-4178-9938-D8A7E64509D4}" type="pres">
      <dgm:prSet presAssocID="{8E403047-CECB-4EF4-BC4F-4510314D0C1E}" presName="accent_4" presStyleCnt="0"/>
      <dgm:spPr/>
    </dgm:pt>
    <dgm:pt modelId="{D7F4AFED-08FB-4E09-B786-0AD53AD4DE4A}" type="pres">
      <dgm:prSet presAssocID="{8E403047-CECB-4EF4-BC4F-4510314D0C1E}" presName="accentRepeatNode" presStyleLbl="solidFgAcc1" presStyleIdx="3" presStyleCnt="5"/>
      <dgm:spPr/>
    </dgm:pt>
    <dgm:pt modelId="{9FA71DE4-4328-4521-932D-50187E2289D4}" type="pres">
      <dgm:prSet presAssocID="{50DC356A-122B-4F2F-B243-C7636084E45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B96F-A179-4900-A2F0-DBD2C1DCD00D}" type="pres">
      <dgm:prSet presAssocID="{50DC356A-122B-4F2F-B243-C7636084E452}" presName="accent_5" presStyleCnt="0"/>
      <dgm:spPr/>
    </dgm:pt>
    <dgm:pt modelId="{013D9220-0DCF-4745-81E6-CDB4E8DFEBE8}" type="pres">
      <dgm:prSet presAssocID="{50DC356A-122B-4F2F-B243-C7636084E452}" presName="accentRepeatNode" presStyleLbl="solidFgAcc1" presStyleIdx="4" presStyleCnt="5"/>
      <dgm:spPr/>
    </dgm:pt>
  </dgm:ptLst>
  <dgm:cxnLst>
    <dgm:cxn modelId="{AFC9D1F0-3982-47D5-AF06-F95F0734B787}" type="presOf" srcId="{BFDEAC78-ED2E-4A28-8D7B-1A320AB3C769}" destId="{7C6C3AFD-5750-462D-BFCE-0147B06DB751}" srcOrd="0" destOrd="0" presId="urn:microsoft.com/office/officeart/2008/layout/VerticalCurvedList"/>
    <dgm:cxn modelId="{06B0FBC6-127C-4657-B4D4-0CF9E0D67AB3}" type="presOf" srcId="{50DC356A-122B-4F2F-B243-C7636084E452}" destId="{9FA71DE4-4328-4521-932D-50187E2289D4}" srcOrd="0" destOrd="0" presId="urn:microsoft.com/office/officeart/2008/layout/VerticalCurvedList"/>
    <dgm:cxn modelId="{E7CE9B0F-62E1-4736-B7E9-B85F44C7B722}" srcId="{BFDEAC78-ED2E-4A28-8D7B-1A320AB3C769}" destId="{A434C4FD-FCDF-4AD0-97E8-9D456B34F26E}" srcOrd="2" destOrd="0" parTransId="{4C1C7E06-2DAC-4BBF-9EA8-C67A6A777AA5}" sibTransId="{FD5094F5-4278-41A3-8DA3-5DC4851162CB}"/>
    <dgm:cxn modelId="{3BBB98D7-2FF8-470F-BF98-0FBAE87C9BAE}" srcId="{BFDEAC78-ED2E-4A28-8D7B-1A320AB3C769}" destId="{9C56BEA9-7CF1-4068-BBC8-C2953AD59C19}" srcOrd="1" destOrd="0" parTransId="{9A05388A-1E59-4D0A-A4BF-83CFE714AECA}" sibTransId="{9F182AC6-7F21-4A40-AEEF-9061BA5B9C5E}"/>
    <dgm:cxn modelId="{66AEADE2-85CC-4A6D-AFEC-79E79F835290}" type="presOf" srcId="{B3D2D94C-D804-4E41-8AE9-7C5C8E1083E6}" destId="{94C5ECCA-CFBA-4D3E-8BF1-2E2C58B4B69B}" srcOrd="0" destOrd="0" presId="urn:microsoft.com/office/officeart/2008/layout/VerticalCurvedList"/>
    <dgm:cxn modelId="{F3102E8E-422A-4472-95D3-6BCDF99FCFE1}" srcId="{BFDEAC78-ED2E-4A28-8D7B-1A320AB3C769}" destId="{B2DC82EF-37E7-49C2-8D26-DCA724CC5965}" srcOrd="0" destOrd="0" parTransId="{3E86A8A4-2BFD-43AE-AC0F-BF9FF0A33673}" sibTransId="{B3D2D94C-D804-4E41-8AE9-7C5C8E1083E6}"/>
    <dgm:cxn modelId="{509525E0-466A-4DDA-815B-6546053A4678}" type="presOf" srcId="{9C56BEA9-7CF1-4068-BBC8-C2953AD59C19}" destId="{429E807E-B5FA-4EBA-9076-AD2B9343BB13}" srcOrd="0" destOrd="0" presId="urn:microsoft.com/office/officeart/2008/layout/VerticalCurvedList"/>
    <dgm:cxn modelId="{0461980F-2C4A-4FF3-94FC-2264B2A8C4D4}" type="presOf" srcId="{B2DC82EF-37E7-49C2-8D26-DCA724CC5965}" destId="{AB762887-65EA-4A0E-BCDF-B3D82BFE1710}" srcOrd="0" destOrd="0" presId="urn:microsoft.com/office/officeart/2008/layout/VerticalCurvedList"/>
    <dgm:cxn modelId="{C913FF5D-F0C2-4EE8-85F8-098F38690B48}" type="presOf" srcId="{8E403047-CECB-4EF4-BC4F-4510314D0C1E}" destId="{1B70291F-1BF4-401A-908E-A236A26879B4}" srcOrd="0" destOrd="0" presId="urn:microsoft.com/office/officeart/2008/layout/VerticalCurvedList"/>
    <dgm:cxn modelId="{5BEAA519-08B4-4CAC-9FA5-348CE6B62E01}" type="presOf" srcId="{A434C4FD-FCDF-4AD0-97E8-9D456B34F26E}" destId="{A41A50FD-6760-4D39-B4C4-57F1B16D9C0B}" srcOrd="0" destOrd="0" presId="urn:microsoft.com/office/officeart/2008/layout/VerticalCurvedList"/>
    <dgm:cxn modelId="{D12139B7-206A-4481-B5B4-356FECEDEF5A}" srcId="{BFDEAC78-ED2E-4A28-8D7B-1A320AB3C769}" destId="{50DC356A-122B-4F2F-B243-C7636084E452}" srcOrd="4" destOrd="0" parTransId="{C6D37C79-473C-4BAB-AB78-B5A5A0EF57BC}" sibTransId="{7F96C445-35B7-4831-B364-B83C956CEDFD}"/>
    <dgm:cxn modelId="{393F03D1-F7FC-4723-A274-6348838291D0}" srcId="{BFDEAC78-ED2E-4A28-8D7B-1A320AB3C769}" destId="{8E403047-CECB-4EF4-BC4F-4510314D0C1E}" srcOrd="3" destOrd="0" parTransId="{589494FA-8B68-45F4-AA15-DF9DC58460A5}" sibTransId="{63401399-4E2F-405E-9473-C72CDFF9C48F}"/>
    <dgm:cxn modelId="{8A7429BF-43DC-46D0-AE4D-D50666D81798}" type="presParOf" srcId="{7C6C3AFD-5750-462D-BFCE-0147B06DB751}" destId="{ADA2BAF1-BCB0-4B78-B977-D5D2F6652AFD}" srcOrd="0" destOrd="0" presId="urn:microsoft.com/office/officeart/2008/layout/VerticalCurvedList"/>
    <dgm:cxn modelId="{A9595710-8FC4-4448-8C1B-78044C1AFF41}" type="presParOf" srcId="{ADA2BAF1-BCB0-4B78-B977-D5D2F6652AFD}" destId="{514DDA59-1A87-4FD5-A4AB-390BDD999A2C}" srcOrd="0" destOrd="0" presId="urn:microsoft.com/office/officeart/2008/layout/VerticalCurvedList"/>
    <dgm:cxn modelId="{4A838E19-8CA0-428A-BBB9-658980534522}" type="presParOf" srcId="{514DDA59-1A87-4FD5-A4AB-390BDD999A2C}" destId="{6DEC06E0-A389-4FEC-933B-EF434C2FA204}" srcOrd="0" destOrd="0" presId="urn:microsoft.com/office/officeart/2008/layout/VerticalCurvedList"/>
    <dgm:cxn modelId="{BCEA0F97-033A-4F82-A374-1BD2685BF91A}" type="presParOf" srcId="{514DDA59-1A87-4FD5-A4AB-390BDD999A2C}" destId="{94C5ECCA-CFBA-4D3E-8BF1-2E2C58B4B69B}" srcOrd="1" destOrd="0" presId="urn:microsoft.com/office/officeart/2008/layout/VerticalCurvedList"/>
    <dgm:cxn modelId="{C24272E7-CBC8-4C93-92C3-F8978CE5CFAB}" type="presParOf" srcId="{514DDA59-1A87-4FD5-A4AB-390BDD999A2C}" destId="{2DD88F9A-2A7D-4A33-A881-40ADDF2821D7}" srcOrd="2" destOrd="0" presId="urn:microsoft.com/office/officeart/2008/layout/VerticalCurvedList"/>
    <dgm:cxn modelId="{DDF52777-F70F-42A3-8A75-56E1AD15D4AC}" type="presParOf" srcId="{514DDA59-1A87-4FD5-A4AB-390BDD999A2C}" destId="{0BC1D824-B7C1-4B68-8011-8319F6112F8C}" srcOrd="3" destOrd="0" presId="urn:microsoft.com/office/officeart/2008/layout/VerticalCurvedList"/>
    <dgm:cxn modelId="{C29A18E1-0A55-4A89-9ABB-1ED07147C90B}" type="presParOf" srcId="{ADA2BAF1-BCB0-4B78-B977-D5D2F6652AFD}" destId="{AB762887-65EA-4A0E-BCDF-B3D82BFE1710}" srcOrd="1" destOrd="0" presId="urn:microsoft.com/office/officeart/2008/layout/VerticalCurvedList"/>
    <dgm:cxn modelId="{3C51AE63-91FA-4E8C-BC2B-661A35B20B9B}" type="presParOf" srcId="{ADA2BAF1-BCB0-4B78-B977-D5D2F6652AFD}" destId="{8B9B9B39-E88E-4FA2-881B-A521461F011B}" srcOrd="2" destOrd="0" presId="urn:microsoft.com/office/officeart/2008/layout/VerticalCurvedList"/>
    <dgm:cxn modelId="{08003717-1C42-4D28-8018-0A8CFADAEEC5}" type="presParOf" srcId="{8B9B9B39-E88E-4FA2-881B-A521461F011B}" destId="{F9671E55-1DE5-4273-9FB0-230D7F36DCAE}" srcOrd="0" destOrd="0" presId="urn:microsoft.com/office/officeart/2008/layout/VerticalCurvedList"/>
    <dgm:cxn modelId="{C0728E33-C545-486D-9BCB-7E350485012A}" type="presParOf" srcId="{ADA2BAF1-BCB0-4B78-B977-D5D2F6652AFD}" destId="{429E807E-B5FA-4EBA-9076-AD2B9343BB13}" srcOrd="3" destOrd="0" presId="urn:microsoft.com/office/officeart/2008/layout/VerticalCurvedList"/>
    <dgm:cxn modelId="{5F791321-96DC-4279-97B1-7C46B0A71DD9}" type="presParOf" srcId="{ADA2BAF1-BCB0-4B78-B977-D5D2F6652AFD}" destId="{5DD7DBC7-CF2E-446A-A640-6367B1B46093}" srcOrd="4" destOrd="0" presId="urn:microsoft.com/office/officeart/2008/layout/VerticalCurvedList"/>
    <dgm:cxn modelId="{F98B4BE9-8A46-428A-8E8B-2ABC4CEA0C54}" type="presParOf" srcId="{5DD7DBC7-CF2E-446A-A640-6367B1B46093}" destId="{CC2D30C7-22D8-4A46-9A12-26F01A3796F1}" srcOrd="0" destOrd="0" presId="urn:microsoft.com/office/officeart/2008/layout/VerticalCurvedList"/>
    <dgm:cxn modelId="{CA2394A3-7FD6-4F4C-919E-ED4A0F036A4C}" type="presParOf" srcId="{ADA2BAF1-BCB0-4B78-B977-D5D2F6652AFD}" destId="{A41A50FD-6760-4D39-B4C4-57F1B16D9C0B}" srcOrd="5" destOrd="0" presId="urn:microsoft.com/office/officeart/2008/layout/VerticalCurvedList"/>
    <dgm:cxn modelId="{66496988-8ECF-4993-ADBB-E2A8086C45DA}" type="presParOf" srcId="{ADA2BAF1-BCB0-4B78-B977-D5D2F6652AFD}" destId="{C53DA26B-615D-42C9-B4B9-AF8213E68D34}" srcOrd="6" destOrd="0" presId="urn:microsoft.com/office/officeart/2008/layout/VerticalCurvedList"/>
    <dgm:cxn modelId="{D7DB8DCA-1802-46F3-B0F9-D37A6A385901}" type="presParOf" srcId="{C53DA26B-615D-42C9-B4B9-AF8213E68D34}" destId="{5E4520D6-33E6-430B-97CE-909A4EC0EA98}" srcOrd="0" destOrd="0" presId="urn:microsoft.com/office/officeart/2008/layout/VerticalCurvedList"/>
    <dgm:cxn modelId="{BFA0C7CF-F126-48BA-A556-278B99A6DB6A}" type="presParOf" srcId="{ADA2BAF1-BCB0-4B78-B977-D5D2F6652AFD}" destId="{1B70291F-1BF4-401A-908E-A236A26879B4}" srcOrd="7" destOrd="0" presId="urn:microsoft.com/office/officeart/2008/layout/VerticalCurvedList"/>
    <dgm:cxn modelId="{784F57EA-BE6D-4885-B987-2DFC3B42EA35}" type="presParOf" srcId="{ADA2BAF1-BCB0-4B78-B977-D5D2F6652AFD}" destId="{F53B7180-1AA4-4178-9938-D8A7E64509D4}" srcOrd="8" destOrd="0" presId="urn:microsoft.com/office/officeart/2008/layout/VerticalCurvedList"/>
    <dgm:cxn modelId="{2CBD8C6D-2C0F-4C65-A92B-6C39048C01A4}" type="presParOf" srcId="{F53B7180-1AA4-4178-9938-D8A7E64509D4}" destId="{D7F4AFED-08FB-4E09-B786-0AD53AD4DE4A}" srcOrd="0" destOrd="0" presId="urn:microsoft.com/office/officeart/2008/layout/VerticalCurvedList"/>
    <dgm:cxn modelId="{FAAAC331-DE6E-4FF1-8617-AD2BCF3FFF18}" type="presParOf" srcId="{ADA2BAF1-BCB0-4B78-B977-D5D2F6652AFD}" destId="{9FA71DE4-4328-4521-932D-50187E2289D4}" srcOrd="9" destOrd="0" presId="urn:microsoft.com/office/officeart/2008/layout/VerticalCurvedList"/>
    <dgm:cxn modelId="{DB51B5D2-5D70-4FA8-A0AA-5A7CD86B1389}" type="presParOf" srcId="{ADA2BAF1-BCB0-4B78-B977-D5D2F6652AFD}" destId="{F026B96F-A179-4900-A2F0-DBD2C1DCD00D}" srcOrd="10" destOrd="0" presId="urn:microsoft.com/office/officeart/2008/layout/VerticalCurvedList"/>
    <dgm:cxn modelId="{F7D6315A-5BDF-4D2B-BD96-BA45293D30B5}" type="presParOf" srcId="{F026B96F-A179-4900-A2F0-DBD2C1DCD00D}" destId="{013D9220-0DCF-4745-81E6-CDB4E8DFEB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DEAC78-ED2E-4A28-8D7B-1A320AB3C769}" type="doc">
      <dgm:prSet loTypeId="urn:microsoft.com/office/officeart/2008/layout/VerticalCurvedList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DC82EF-37E7-49C2-8D26-DCA724CC5965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Policy Administration</a:t>
          </a:r>
          <a:endParaRPr lang="en-US" dirty="0">
            <a:solidFill>
              <a:schemeClr val="tx2"/>
            </a:solidFill>
          </a:endParaRPr>
        </a:p>
      </dgm:t>
    </dgm:pt>
    <dgm:pt modelId="{3E86A8A4-2BFD-43AE-AC0F-BF9FF0A33673}" type="parTrans" cxnId="{F3102E8E-422A-4472-95D3-6BCDF99FCFE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3D2D94C-D804-4E41-8AE9-7C5C8E1083E6}" type="sibTrans" cxnId="{F3102E8E-422A-4472-95D3-6BCDF99FCFE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C56BEA9-7CF1-4068-BBC8-C2953AD59C19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Claim Processing / Services</a:t>
          </a:r>
          <a:endParaRPr lang="en-US" dirty="0">
            <a:solidFill>
              <a:schemeClr val="tx2"/>
            </a:solidFill>
          </a:endParaRPr>
        </a:p>
      </dgm:t>
    </dgm:pt>
    <dgm:pt modelId="{9A05388A-1E59-4D0A-A4BF-83CFE714AECA}" type="parTrans" cxnId="{3BBB98D7-2FF8-470F-BF98-0FBAE87C9BA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9F182AC6-7F21-4A40-AEEF-9061BA5B9C5E}" type="sibTrans" cxnId="{3BBB98D7-2FF8-470F-BF98-0FBAE87C9BAE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434C4FD-FCDF-4AD0-97E8-9D456B34F26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Revenue Management / Billing</a:t>
          </a:r>
        </a:p>
      </dgm:t>
    </dgm:pt>
    <dgm:pt modelId="{4C1C7E06-2DAC-4BBF-9EA8-C67A6A777AA5}" type="parTrans" cxnId="{E7CE9B0F-62E1-4736-B7E9-B85F44C7B72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D5094F5-4278-41A3-8DA3-5DC4851162CB}" type="sibTrans" cxnId="{E7CE9B0F-62E1-4736-B7E9-B85F44C7B722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8E403047-CECB-4EF4-BC4F-4510314D0C1E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Customer Management / Risk Profiling </a:t>
          </a:r>
        </a:p>
      </dgm:t>
    </dgm:pt>
    <dgm:pt modelId="{589494FA-8B68-45F4-AA15-DF9DC58460A5}" type="parTrans" cxnId="{393F03D1-F7FC-4723-A274-6348838291D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3401399-4E2F-405E-9473-C72CDFF9C48F}" type="sibTrans" cxnId="{393F03D1-F7FC-4723-A274-6348838291D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0DC356A-122B-4F2F-B243-C7636084E452}">
      <dgm:prSet phldrT="[Text]"/>
      <dgm:spPr/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Under righting / Rating</a:t>
          </a:r>
        </a:p>
      </dgm:t>
    </dgm:pt>
    <dgm:pt modelId="{C6D37C79-473C-4BAB-AB78-B5A5A0EF57BC}" type="parTrans" cxnId="{D12139B7-206A-4481-B5B4-356FECEDEF5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F96C445-35B7-4831-B364-B83C956CEDFD}" type="sibTrans" cxnId="{D12139B7-206A-4481-B5B4-356FECEDEF5A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7C6C3AFD-5750-462D-BFCE-0147B06DB751}" type="pres">
      <dgm:prSet presAssocID="{BFDEAC78-ED2E-4A28-8D7B-1A320AB3C76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DA2BAF1-BCB0-4B78-B977-D5D2F6652AFD}" type="pres">
      <dgm:prSet presAssocID="{BFDEAC78-ED2E-4A28-8D7B-1A320AB3C769}" presName="Name1" presStyleCnt="0"/>
      <dgm:spPr/>
    </dgm:pt>
    <dgm:pt modelId="{514DDA59-1A87-4FD5-A4AB-390BDD999A2C}" type="pres">
      <dgm:prSet presAssocID="{BFDEAC78-ED2E-4A28-8D7B-1A320AB3C769}" presName="cycle" presStyleCnt="0"/>
      <dgm:spPr/>
    </dgm:pt>
    <dgm:pt modelId="{6DEC06E0-A389-4FEC-933B-EF434C2FA204}" type="pres">
      <dgm:prSet presAssocID="{BFDEAC78-ED2E-4A28-8D7B-1A320AB3C769}" presName="srcNode" presStyleLbl="node1" presStyleIdx="0" presStyleCnt="5"/>
      <dgm:spPr/>
    </dgm:pt>
    <dgm:pt modelId="{94C5ECCA-CFBA-4D3E-8BF1-2E2C58B4B69B}" type="pres">
      <dgm:prSet presAssocID="{BFDEAC78-ED2E-4A28-8D7B-1A320AB3C769}" presName="conn" presStyleLbl="parChTrans1D2" presStyleIdx="0" presStyleCnt="1"/>
      <dgm:spPr/>
      <dgm:t>
        <a:bodyPr/>
        <a:lstStyle/>
        <a:p>
          <a:endParaRPr lang="en-US"/>
        </a:p>
      </dgm:t>
    </dgm:pt>
    <dgm:pt modelId="{2DD88F9A-2A7D-4A33-A881-40ADDF2821D7}" type="pres">
      <dgm:prSet presAssocID="{BFDEAC78-ED2E-4A28-8D7B-1A320AB3C769}" presName="extraNode" presStyleLbl="node1" presStyleIdx="0" presStyleCnt="5"/>
      <dgm:spPr/>
    </dgm:pt>
    <dgm:pt modelId="{0BC1D824-B7C1-4B68-8011-8319F6112F8C}" type="pres">
      <dgm:prSet presAssocID="{BFDEAC78-ED2E-4A28-8D7B-1A320AB3C769}" presName="dstNode" presStyleLbl="node1" presStyleIdx="0" presStyleCnt="5"/>
      <dgm:spPr/>
    </dgm:pt>
    <dgm:pt modelId="{AB762887-65EA-4A0E-BCDF-B3D82BFE1710}" type="pres">
      <dgm:prSet presAssocID="{B2DC82EF-37E7-49C2-8D26-DCA724CC5965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9B9B39-E88E-4FA2-881B-A521461F011B}" type="pres">
      <dgm:prSet presAssocID="{B2DC82EF-37E7-49C2-8D26-DCA724CC5965}" presName="accent_1" presStyleCnt="0"/>
      <dgm:spPr/>
    </dgm:pt>
    <dgm:pt modelId="{F9671E55-1DE5-4273-9FB0-230D7F36DCAE}" type="pres">
      <dgm:prSet presAssocID="{B2DC82EF-37E7-49C2-8D26-DCA724CC5965}" presName="accentRepeatNode" presStyleLbl="solidFgAcc1" presStyleIdx="0" presStyleCnt="5"/>
      <dgm:spPr/>
    </dgm:pt>
    <dgm:pt modelId="{429E807E-B5FA-4EBA-9076-AD2B9343BB13}" type="pres">
      <dgm:prSet presAssocID="{9C56BEA9-7CF1-4068-BBC8-C2953AD59C19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7DBC7-CF2E-446A-A640-6367B1B46093}" type="pres">
      <dgm:prSet presAssocID="{9C56BEA9-7CF1-4068-BBC8-C2953AD59C19}" presName="accent_2" presStyleCnt="0"/>
      <dgm:spPr/>
    </dgm:pt>
    <dgm:pt modelId="{CC2D30C7-22D8-4A46-9A12-26F01A3796F1}" type="pres">
      <dgm:prSet presAssocID="{9C56BEA9-7CF1-4068-BBC8-C2953AD59C19}" presName="accentRepeatNode" presStyleLbl="solidFgAcc1" presStyleIdx="1" presStyleCnt="5"/>
      <dgm:spPr/>
    </dgm:pt>
    <dgm:pt modelId="{A41A50FD-6760-4D39-B4C4-57F1B16D9C0B}" type="pres">
      <dgm:prSet presAssocID="{A434C4FD-FCDF-4AD0-97E8-9D456B34F26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DA26B-615D-42C9-B4B9-AF8213E68D34}" type="pres">
      <dgm:prSet presAssocID="{A434C4FD-FCDF-4AD0-97E8-9D456B34F26E}" presName="accent_3" presStyleCnt="0"/>
      <dgm:spPr/>
    </dgm:pt>
    <dgm:pt modelId="{5E4520D6-33E6-430B-97CE-909A4EC0EA98}" type="pres">
      <dgm:prSet presAssocID="{A434C4FD-FCDF-4AD0-97E8-9D456B34F26E}" presName="accentRepeatNode" presStyleLbl="solidFgAcc1" presStyleIdx="2" presStyleCnt="5"/>
      <dgm:spPr/>
    </dgm:pt>
    <dgm:pt modelId="{1B70291F-1BF4-401A-908E-A236A26879B4}" type="pres">
      <dgm:prSet presAssocID="{8E403047-CECB-4EF4-BC4F-4510314D0C1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B7180-1AA4-4178-9938-D8A7E64509D4}" type="pres">
      <dgm:prSet presAssocID="{8E403047-CECB-4EF4-BC4F-4510314D0C1E}" presName="accent_4" presStyleCnt="0"/>
      <dgm:spPr/>
    </dgm:pt>
    <dgm:pt modelId="{D7F4AFED-08FB-4E09-B786-0AD53AD4DE4A}" type="pres">
      <dgm:prSet presAssocID="{8E403047-CECB-4EF4-BC4F-4510314D0C1E}" presName="accentRepeatNode" presStyleLbl="solidFgAcc1" presStyleIdx="3" presStyleCnt="5"/>
      <dgm:spPr/>
    </dgm:pt>
    <dgm:pt modelId="{9FA71DE4-4328-4521-932D-50187E2289D4}" type="pres">
      <dgm:prSet presAssocID="{50DC356A-122B-4F2F-B243-C7636084E452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26B96F-A179-4900-A2F0-DBD2C1DCD00D}" type="pres">
      <dgm:prSet presAssocID="{50DC356A-122B-4F2F-B243-C7636084E452}" presName="accent_5" presStyleCnt="0"/>
      <dgm:spPr/>
    </dgm:pt>
    <dgm:pt modelId="{013D9220-0DCF-4745-81E6-CDB4E8DFEBE8}" type="pres">
      <dgm:prSet presAssocID="{50DC356A-122B-4F2F-B243-C7636084E452}" presName="accentRepeatNode" presStyleLbl="solidFgAcc1" presStyleIdx="4" presStyleCnt="5"/>
      <dgm:spPr/>
    </dgm:pt>
  </dgm:ptLst>
  <dgm:cxnLst>
    <dgm:cxn modelId="{0F5F3B75-F5EB-4B59-B52C-AD63C8C5A5FC}" type="presOf" srcId="{50DC356A-122B-4F2F-B243-C7636084E452}" destId="{9FA71DE4-4328-4521-932D-50187E2289D4}" srcOrd="0" destOrd="0" presId="urn:microsoft.com/office/officeart/2008/layout/VerticalCurvedList"/>
    <dgm:cxn modelId="{8A1377F6-C5F7-4F70-A695-00DFDC089E69}" type="presOf" srcId="{9C56BEA9-7CF1-4068-BBC8-C2953AD59C19}" destId="{429E807E-B5FA-4EBA-9076-AD2B9343BB13}" srcOrd="0" destOrd="0" presId="urn:microsoft.com/office/officeart/2008/layout/VerticalCurvedList"/>
    <dgm:cxn modelId="{CB36B136-AA8B-40B2-AE94-265DC1960A06}" type="presOf" srcId="{B2DC82EF-37E7-49C2-8D26-DCA724CC5965}" destId="{AB762887-65EA-4A0E-BCDF-B3D82BFE1710}" srcOrd="0" destOrd="0" presId="urn:microsoft.com/office/officeart/2008/layout/VerticalCurvedList"/>
    <dgm:cxn modelId="{037F0ECA-834A-42E7-A267-FEB54B931813}" type="presOf" srcId="{A434C4FD-FCDF-4AD0-97E8-9D456B34F26E}" destId="{A41A50FD-6760-4D39-B4C4-57F1B16D9C0B}" srcOrd="0" destOrd="0" presId="urn:microsoft.com/office/officeart/2008/layout/VerticalCurvedList"/>
    <dgm:cxn modelId="{2D3481D0-C624-46B4-8EEC-D1070A12460E}" type="presOf" srcId="{B3D2D94C-D804-4E41-8AE9-7C5C8E1083E6}" destId="{94C5ECCA-CFBA-4D3E-8BF1-2E2C58B4B69B}" srcOrd="0" destOrd="0" presId="urn:microsoft.com/office/officeart/2008/layout/VerticalCurvedList"/>
    <dgm:cxn modelId="{E7CE9B0F-62E1-4736-B7E9-B85F44C7B722}" srcId="{BFDEAC78-ED2E-4A28-8D7B-1A320AB3C769}" destId="{A434C4FD-FCDF-4AD0-97E8-9D456B34F26E}" srcOrd="2" destOrd="0" parTransId="{4C1C7E06-2DAC-4BBF-9EA8-C67A6A777AA5}" sibTransId="{FD5094F5-4278-41A3-8DA3-5DC4851162CB}"/>
    <dgm:cxn modelId="{3BBB98D7-2FF8-470F-BF98-0FBAE87C9BAE}" srcId="{BFDEAC78-ED2E-4A28-8D7B-1A320AB3C769}" destId="{9C56BEA9-7CF1-4068-BBC8-C2953AD59C19}" srcOrd="1" destOrd="0" parTransId="{9A05388A-1E59-4D0A-A4BF-83CFE714AECA}" sibTransId="{9F182AC6-7F21-4A40-AEEF-9061BA5B9C5E}"/>
    <dgm:cxn modelId="{10D0DC0A-82EA-4323-A0B6-04CDCBD89FCD}" type="presOf" srcId="{8E403047-CECB-4EF4-BC4F-4510314D0C1E}" destId="{1B70291F-1BF4-401A-908E-A236A26879B4}" srcOrd="0" destOrd="0" presId="urn:microsoft.com/office/officeart/2008/layout/VerticalCurvedList"/>
    <dgm:cxn modelId="{F3102E8E-422A-4472-95D3-6BCDF99FCFE1}" srcId="{BFDEAC78-ED2E-4A28-8D7B-1A320AB3C769}" destId="{B2DC82EF-37E7-49C2-8D26-DCA724CC5965}" srcOrd="0" destOrd="0" parTransId="{3E86A8A4-2BFD-43AE-AC0F-BF9FF0A33673}" sibTransId="{B3D2D94C-D804-4E41-8AE9-7C5C8E1083E6}"/>
    <dgm:cxn modelId="{332396A1-9F70-4663-A01D-BF8F7EC1DD06}" type="presOf" srcId="{BFDEAC78-ED2E-4A28-8D7B-1A320AB3C769}" destId="{7C6C3AFD-5750-462D-BFCE-0147B06DB751}" srcOrd="0" destOrd="0" presId="urn:microsoft.com/office/officeart/2008/layout/VerticalCurvedList"/>
    <dgm:cxn modelId="{D12139B7-206A-4481-B5B4-356FECEDEF5A}" srcId="{BFDEAC78-ED2E-4A28-8D7B-1A320AB3C769}" destId="{50DC356A-122B-4F2F-B243-C7636084E452}" srcOrd="4" destOrd="0" parTransId="{C6D37C79-473C-4BAB-AB78-B5A5A0EF57BC}" sibTransId="{7F96C445-35B7-4831-B364-B83C956CEDFD}"/>
    <dgm:cxn modelId="{393F03D1-F7FC-4723-A274-6348838291D0}" srcId="{BFDEAC78-ED2E-4A28-8D7B-1A320AB3C769}" destId="{8E403047-CECB-4EF4-BC4F-4510314D0C1E}" srcOrd="3" destOrd="0" parTransId="{589494FA-8B68-45F4-AA15-DF9DC58460A5}" sibTransId="{63401399-4E2F-405E-9473-C72CDFF9C48F}"/>
    <dgm:cxn modelId="{A8B69445-094D-48E2-9D9F-6ED6B7ADE179}" type="presParOf" srcId="{7C6C3AFD-5750-462D-BFCE-0147B06DB751}" destId="{ADA2BAF1-BCB0-4B78-B977-D5D2F6652AFD}" srcOrd="0" destOrd="0" presId="urn:microsoft.com/office/officeart/2008/layout/VerticalCurvedList"/>
    <dgm:cxn modelId="{FE2BE0BE-19EA-4BCA-81C6-BA5251226280}" type="presParOf" srcId="{ADA2BAF1-BCB0-4B78-B977-D5D2F6652AFD}" destId="{514DDA59-1A87-4FD5-A4AB-390BDD999A2C}" srcOrd="0" destOrd="0" presId="urn:microsoft.com/office/officeart/2008/layout/VerticalCurvedList"/>
    <dgm:cxn modelId="{C49F61FA-CED0-42C5-A070-D346F4B539D1}" type="presParOf" srcId="{514DDA59-1A87-4FD5-A4AB-390BDD999A2C}" destId="{6DEC06E0-A389-4FEC-933B-EF434C2FA204}" srcOrd="0" destOrd="0" presId="urn:microsoft.com/office/officeart/2008/layout/VerticalCurvedList"/>
    <dgm:cxn modelId="{BB87A7B0-FF81-458C-B317-BCF057048E60}" type="presParOf" srcId="{514DDA59-1A87-4FD5-A4AB-390BDD999A2C}" destId="{94C5ECCA-CFBA-4D3E-8BF1-2E2C58B4B69B}" srcOrd="1" destOrd="0" presId="urn:microsoft.com/office/officeart/2008/layout/VerticalCurvedList"/>
    <dgm:cxn modelId="{6FF1DEB3-5FA9-479E-9DC0-841C73A4FB1F}" type="presParOf" srcId="{514DDA59-1A87-4FD5-A4AB-390BDD999A2C}" destId="{2DD88F9A-2A7D-4A33-A881-40ADDF2821D7}" srcOrd="2" destOrd="0" presId="urn:microsoft.com/office/officeart/2008/layout/VerticalCurvedList"/>
    <dgm:cxn modelId="{4C9529FD-1374-4D16-A139-8A0858F4B1AB}" type="presParOf" srcId="{514DDA59-1A87-4FD5-A4AB-390BDD999A2C}" destId="{0BC1D824-B7C1-4B68-8011-8319F6112F8C}" srcOrd="3" destOrd="0" presId="urn:microsoft.com/office/officeart/2008/layout/VerticalCurvedList"/>
    <dgm:cxn modelId="{08D552ED-1B0C-48FE-AAFE-21FA37DA8079}" type="presParOf" srcId="{ADA2BAF1-BCB0-4B78-B977-D5D2F6652AFD}" destId="{AB762887-65EA-4A0E-BCDF-B3D82BFE1710}" srcOrd="1" destOrd="0" presId="urn:microsoft.com/office/officeart/2008/layout/VerticalCurvedList"/>
    <dgm:cxn modelId="{E2FBD017-99AB-4ABE-A448-0A2C5A1A2CEC}" type="presParOf" srcId="{ADA2BAF1-BCB0-4B78-B977-D5D2F6652AFD}" destId="{8B9B9B39-E88E-4FA2-881B-A521461F011B}" srcOrd="2" destOrd="0" presId="urn:microsoft.com/office/officeart/2008/layout/VerticalCurvedList"/>
    <dgm:cxn modelId="{7287B5CF-07AF-4017-BD0B-ECAF2873894E}" type="presParOf" srcId="{8B9B9B39-E88E-4FA2-881B-A521461F011B}" destId="{F9671E55-1DE5-4273-9FB0-230D7F36DCAE}" srcOrd="0" destOrd="0" presId="urn:microsoft.com/office/officeart/2008/layout/VerticalCurvedList"/>
    <dgm:cxn modelId="{1E9BE8AB-D387-42B6-A299-9B3AD77BEE42}" type="presParOf" srcId="{ADA2BAF1-BCB0-4B78-B977-D5D2F6652AFD}" destId="{429E807E-B5FA-4EBA-9076-AD2B9343BB13}" srcOrd="3" destOrd="0" presId="urn:microsoft.com/office/officeart/2008/layout/VerticalCurvedList"/>
    <dgm:cxn modelId="{57AB49E9-1E33-470A-BAE3-8B8DBB6D8022}" type="presParOf" srcId="{ADA2BAF1-BCB0-4B78-B977-D5D2F6652AFD}" destId="{5DD7DBC7-CF2E-446A-A640-6367B1B46093}" srcOrd="4" destOrd="0" presId="urn:microsoft.com/office/officeart/2008/layout/VerticalCurvedList"/>
    <dgm:cxn modelId="{DD55DC77-205A-452C-8FCA-C4853805066F}" type="presParOf" srcId="{5DD7DBC7-CF2E-446A-A640-6367B1B46093}" destId="{CC2D30C7-22D8-4A46-9A12-26F01A3796F1}" srcOrd="0" destOrd="0" presId="urn:microsoft.com/office/officeart/2008/layout/VerticalCurvedList"/>
    <dgm:cxn modelId="{5A604497-F084-4123-B2CB-BD4C6CC1D65E}" type="presParOf" srcId="{ADA2BAF1-BCB0-4B78-B977-D5D2F6652AFD}" destId="{A41A50FD-6760-4D39-B4C4-57F1B16D9C0B}" srcOrd="5" destOrd="0" presId="urn:microsoft.com/office/officeart/2008/layout/VerticalCurvedList"/>
    <dgm:cxn modelId="{CE4FF16F-C884-4B94-9BBA-FF786B5E9A47}" type="presParOf" srcId="{ADA2BAF1-BCB0-4B78-B977-D5D2F6652AFD}" destId="{C53DA26B-615D-42C9-B4B9-AF8213E68D34}" srcOrd="6" destOrd="0" presId="urn:microsoft.com/office/officeart/2008/layout/VerticalCurvedList"/>
    <dgm:cxn modelId="{7F694CD0-8383-418D-8410-CEA1A5218A97}" type="presParOf" srcId="{C53DA26B-615D-42C9-B4B9-AF8213E68D34}" destId="{5E4520D6-33E6-430B-97CE-909A4EC0EA98}" srcOrd="0" destOrd="0" presId="urn:microsoft.com/office/officeart/2008/layout/VerticalCurvedList"/>
    <dgm:cxn modelId="{B33781DF-F578-41F5-AE6E-E297DAB22837}" type="presParOf" srcId="{ADA2BAF1-BCB0-4B78-B977-D5D2F6652AFD}" destId="{1B70291F-1BF4-401A-908E-A236A26879B4}" srcOrd="7" destOrd="0" presId="urn:microsoft.com/office/officeart/2008/layout/VerticalCurvedList"/>
    <dgm:cxn modelId="{9728ABE3-6968-4208-ADA1-E4217EE425A2}" type="presParOf" srcId="{ADA2BAF1-BCB0-4B78-B977-D5D2F6652AFD}" destId="{F53B7180-1AA4-4178-9938-D8A7E64509D4}" srcOrd="8" destOrd="0" presId="urn:microsoft.com/office/officeart/2008/layout/VerticalCurvedList"/>
    <dgm:cxn modelId="{CCA053F5-0B79-4D90-8C8A-D36D5E8CCB78}" type="presParOf" srcId="{F53B7180-1AA4-4178-9938-D8A7E64509D4}" destId="{D7F4AFED-08FB-4E09-B786-0AD53AD4DE4A}" srcOrd="0" destOrd="0" presId="urn:microsoft.com/office/officeart/2008/layout/VerticalCurvedList"/>
    <dgm:cxn modelId="{F4873A8D-E935-4002-80F7-80155207D985}" type="presParOf" srcId="{ADA2BAF1-BCB0-4B78-B977-D5D2F6652AFD}" destId="{9FA71DE4-4328-4521-932D-50187E2289D4}" srcOrd="9" destOrd="0" presId="urn:microsoft.com/office/officeart/2008/layout/VerticalCurvedList"/>
    <dgm:cxn modelId="{E3BCE28E-250A-40B7-95D4-125C5D890157}" type="presParOf" srcId="{ADA2BAF1-BCB0-4B78-B977-D5D2F6652AFD}" destId="{F026B96F-A179-4900-A2F0-DBD2C1DCD00D}" srcOrd="10" destOrd="0" presId="urn:microsoft.com/office/officeart/2008/layout/VerticalCurvedList"/>
    <dgm:cxn modelId="{208832AB-165B-441E-AD02-78B1BFA21D6E}" type="presParOf" srcId="{F026B96F-A179-4900-A2F0-DBD2C1DCD00D}" destId="{013D9220-0DCF-4745-81E6-CDB4E8DFEBE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2D2CE-DFE5-4C0A-8FB4-8FF01548DD63}">
      <dsp:nvSpPr>
        <dsp:cNvPr id="0" name=""/>
        <dsp:cNvSpPr/>
      </dsp:nvSpPr>
      <dsp:spPr>
        <a:xfrm>
          <a:off x="641283" y="396756"/>
          <a:ext cx="1341429" cy="1341429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smtClean="0">
              <a:solidFill>
                <a:schemeClr val="tx2">
                  <a:lumMod val="90000"/>
                  <a:lumOff val="10000"/>
                </a:schemeClr>
              </a:solidFill>
            </a:rPr>
            <a:t>Enterprise Wide</a:t>
          </a:r>
          <a:endParaRPr lang="en-US" sz="800" b="1" kern="1200" dirty="0">
            <a:solidFill>
              <a:schemeClr val="tx2">
                <a:lumMod val="90000"/>
                <a:lumOff val="10000"/>
              </a:schemeClr>
            </a:solidFill>
          </a:endParaRPr>
        </a:p>
      </dsp:txBody>
      <dsp:txXfrm>
        <a:off x="1034178" y="789651"/>
        <a:ext cx="948534" cy="948534"/>
      </dsp:txXfrm>
    </dsp:sp>
    <dsp:sp modelId="{1D550158-8D43-4F9B-8CC0-5004CDC0C8C4}">
      <dsp:nvSpPr>
        <dsp:cNvPr id="0" name=""/>
        <dsp:cNvSpPr/>
      </dsp:nvSpPr>
      <dsp:spPr>
        <a:xfrm rot="5400000">
          <a:off x="2044672" y="396756"/>
          <a:ext cx="1341429" cy="1341429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smtClean="0">
              <a:solidFill>
                <a:schemeClr val="tx2">
                  <a:lumMod val="90000"/>
                  <a:lumOff val="10000"/>
                </a:schemeClr>
              </a:solidFill>
            </a:rPr>
            <a:t>At Scale Deployment</a:t>
          </a:r>
          <a:endParaRPr lang="en-US" sz="800" b="1" kern="1200" dirty="0">
            <a:solidFill>
              <a:schemeClr val="tx2">
                <a:lumMod val="90000"/>
                <a:lumOff val="10000"/>
              </a:schemeClr>
            </a:solidFill>
          </a:endParaRPr>
        </a:p>
      </dsp:txBody>
      <dsp:txXfrm rot="-5400000">
        <a:off x="2044672" y="789651"/>
        <a:ext cx="948534" cy="948534"/>
      </dsp:txXfrm>
    </dsp:sp>
    <dsp:sp modelId="{547E46C5-812E-4324-9B32-819B4D5A5C50}">
      <dsp:nvSpPr>
        <dsp:cNvPr id="0" name=""/>
        <dsp:cNvSpPr/>
      </dsp:nvSpPr>
      <dsp:spPr>
        <a:xfrm rot="10800000">
          <a:off x="2044672" y="1800145"/>
          <a:ext cx="1341429" cy="1341429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smtClean="0">
              <a:solidFill>
                <a:schemeClr val="tx2">
                  <a:lumMod val="90000"/>
                  <a:lumOff val="10000"/>
                </a:schemeClr>
              </a:solidFill>
            </a:rPr>
            <a:t> Agile Development</a:t>
          </a:r>
          <a:endParaRPr lang="en-US" sz="800" b="1" kern="1200" dirty="0">
            <a:solidFill>
              <a:schemeClr val="tx2">
                <a:lumMod val="90000"/>
                <a:lumOff val="10000"/>
              </a:schemeClr>
            </a:solidFill>
          </a:endParaRPr>
        </a:p>
      </dsp:txBody>
      <dsp:txXfrm rot="10800000">
        <a:off x="2044672" y="1800145"/>
        <a:ext cx="948534" cy="948534"/>
      </dsp:txXfrm>
    </dsp:sp>
    <dsp:sp modelId="{3BA6913A-7F9A-4B85-BA05-22870980248D}">
      <dsp:nvSpPr>
        <dsp:cNvPr id="0" name=""/>
        <dsp:cNvSpPr/>
      </dsp:nvSpPr>
      <dsp:spPr>
        <a:xfrm rot="16200000">
          <a:off x="641283" y="1800145"/>
          <a:ext cx="1341429" cy="1341429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kern="1200" smtClean="0">
              <a:solidFill>
                <a:schemeClr val="tx2">
                  <a:lumMod val="90000"/>
                  <a:lumOff val="10000"/>
                </a:schemeClr>
              </a:solidFill>
            </a:rPr>
            <a:t>Flexible Implementation</a:t>
          </a:r>
          <a:endParaRPr lang="en-US" sz="800" b="1" kern="1200" dirty="0">
            <a:solidFill>
              <a:schemeClr val="tx2">
                <a:lumMod val="90000"/>
                <a:lumOff val="10000"/>
              </a:schemeClr>
            </a:solidFill>
          </a:endParaRPr>
        </a:p>
      </dsp:txBody>
      <dsp:txXfrm rot="5400000">
        <a:off x="1034178" y="1800145"/>
        <a:ext cx="948534" cy="948534"/>
      </dsp:txXfrm>
    </dsp:sp>
    <dsp:sp modelId="{6FB39442-8A2F-478E-ADAA-FA7B7D68C867}">
      <dsp:nvSpPr>
        <dsp:cNvPr id="0" name=""/>
        <dsp:cNvSpPr/>
      </dsp:nvSpPr>
      <dsp:spPr>
        <a:xfrm>
          <a:off x="1782117" y="1490346"/>
          <a:ext cx="463149" cy="402738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55DBB0-2630-404E-96D0-FB4EB03F77F3}">
      <dsp:nvSpPr>
        <dsp:cNvPr id="0" name=""/>
        <dsp:cNvSpPr/>
      </dsp:nvSpPr>
      <dsp:spPr>
        <a:xfrm rot="10800000">
          <a:off x="1782117" y="1645245"/>
          <a:ext cx="463149" cy="402738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5ECCA-CFBA-4D3E-8BF1-2E2C58B4B69B}">
      <dsp:nvSpPr>
        <dsp:cNvPr id="0" name=""/>
        <dsp:cNvSpPr/>
      </dsp:nvSpPr>
      <dsp:spPr>
        <a:xfrm>
          <a:off x="-1858563" y="-288498"/>
          <a:ext cx="2222916" cy="2222916"/>
        </a:xfrm>
        <a:prstGeom prst="blockArc">
          <a:avLst>
            <a:gd name="adj1" fmla="val 18900000"/>
            <a:gd name="adj2" fmla="val 2700000"/>
            <a:gd name="adj3" fmla="val 972"/>
          </a:avLst>
        </a:prstGeom>
        <a:noFill/>
        <a:ln w="254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62887-65EA-4A0E-BCDF-B3D82BFE1710}">
      <dsp:nvSpPr>
        <dsp:cNvPr id="0" name=""/>
        <dsp:cNvSpPr/>
      </dsp:nvSpPr>
      <dsp:spPr>
        <a:xfrm>
          <a:off x="161092" y="102837"/>
          <a:ext cx="1467831" cy="20580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smtClean="0">
              <a:solidFill>
                <a:schemeClr val="tx2"/>
              </a:solidFill>
            </a:rPr>
            <a:t>Surveillance / Intrusion detection</a:t>
          </a:r>
          <a:endParaRPr lang="en-US" sz="600" kern="1200" dirty="0">
            <a:solidFill>
              <a:schemeClr val="tx2"/>
            </a:solidFill>
          </a:endParaRPr>
        </a:p>
      </dsp:txBody>
      <dsp:txXfrm>
        <a:off x="161092" y="102837"/>
        <a:ext cx="1467831" cy="205805"/>
      </dsp:txXfrm>
    </dsp:sp>
    <dsp:sp modelId="{F9671E55-1DE5-4273-9FB0-230D7F36DCAE}">
      <dsp:nvSpPr>
        <dsp:cNvPr id="0" name=""/>
        <dsp:cNvSpPr/>
      </dsp:nvSpPr>
      <dsp:spPr>
        <a:xfrm>
          <a:off x="32464" y="7711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9E807E-B5FA-4EBA-9076-AD2B9343BB13}">
      <dsp:nvSpPr>
        <dsp:cNvPr id="0" name=""/>
        <dsp:cNvSpPr/>
      </dsp:nvSpPr>
      <dsp:spPr>
        <a:xfrm>
          <a:off x="308567" y="411447"/>
          <a:ext cx="1320357" cy="20580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89211"/>
                <a:satOff val="17160"/>
                <a:lumOff val="143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89211"/>
                <a:satOff val="17160"/>
                <a:lumOff val="143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Energy Optimization / Green Compliance</a:t>
          </a:r>
          <a:endParaRPr lang="en-US" sz="600" kern="1200" dirty="0">
            <a:solidFill>
              <a:schemeClr val="tx2"/>
            </a:solidFill>
          </a:endParaRPr>
        </a:p>
      </dsp:txBody>
      <dsp:txXfrm>
        <a:off x="308567" y="411447"/>
        <a:ext cx="1320357" cy="205805"/>
      </dsp:txXfrm>
    </dsp:sp>
    <dsp:sp modelId="{CC2D30C7-22D8-4A46-9A12-26F01A3796F1}">
      <dsp:nvSpPr>
        <dsp:cNvPr id="0" name=""/>
        <dsp:cNvSpPr/>
      </dsp:nvSpPr>
      <dsp:spPr>
        <a:xfrm>
          <a:off x="179938" y="38572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89211"/>
              <a:satOff val="17160"/>
              <a:lumOff val="1430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1A50FD-6760-4D39-B4C4-57F1B16D9C0B}">
      <dsp:nvSpPr>
        <dsp:cNvPr id="0" name=""/>
        <dsp:cNvSpPr/>
      </dsp:nvSpPr>
      <dsp:spPr>
        <a:xfrm>
          <a:off x="353830" y="720057"/>
          <a:ext cx="1275094" cy="20580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78422"/>
                <a:satOff val="34320"/>
                <a:lumOff val="2860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178422"/>
                <a:satOff val="34320"/>
                <a:lumOff val="2860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Preventive / Predictive Maintenance / Field Service</a:t>
          </a:r>
        </a:p>
      </dsp:txBody>
      <dsp:txXfrm>
        <a:off x="353830" y="720057"/>
        <a:ext cx="1275094" cy="205805"/>
      </dsp:txXfrm>
    </dsp:sp>
    <dsp:sp modelId="{5E4520D6-33E6-430B-97CE-909A4EC0EA98}">
      <dsp:nvSpPr>
        <dsp:cNvPr id="0" name=""/>
        <dsp:cNvSpPr/>
      </dsp:nvSpPr>
      <dsp:spPr>
        <a:xfrm>
          <a:off x="225201" y="69433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178422"/>
              <a:satOff val="34320"/>
              <a:lumOff val="286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70291F-1BF4-401A-908E-A236A26879B4}">
      <dsp:nvSpPr>
        <dsp:cNvPr id="0" name=""/>
        <dsp:cNvSpPr/>
      </dsp:nvSpPr>
      <dsp:spPr>
        <a:xfrm>
          <a:off x="308567" y="1028667"/>
          <a:ext cx="1320357" cy="20580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178422"/>
                <a:satOff val="34320"/>
                <a:lumOff val="2860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178422"/>
                <a:satOff val="34320"/>
                <a:lumOff val="2860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smtClean="0">
              <a:solidFill>
                <a:schemeClr val="tx2"/>
              </a:solidFill>
            </a:rPr>
            <a:t>Mobile Apps / Wearables</a:t>
          </a:r>
          <a:endParaRPr lang="en-US" sz="600" kern="1200" dirty="0" smtClean="0">
            <a:solidFill>
              <a:schemeClr val="tx2"/>
            </a:solidFill>
          </a:endParaRPr>
        </a:p>
      </dsp:txBody>
      <dsp:txXfrm>
        <a:off x="308567" y="1028667"/>
        <a:ext cx="1320357" cy="205805"/>
      </dsp:txXfrm>
    </dsp:sp>
    <dsp:sp modelId="{D7F4AFED-08FB-4E09-B786-0AD53AD4DE4A}">
      <dsp:nvSpPr>
        <dsp:cNvPr id="0" name=""/>
        <dsp:cNvSpPr/>
      </dsp:nvSpPr>
      <dsp:spPr>
        <a:xfrm>
          <a:off x="179938" y="100294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178422"/>
              <a:satOff val="34320"/>
              <a:lumOff val="2860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A71DE4-4328-4521-932D-50187E2289D4}">
      <dsp:nvSpPr>
        <dsp:cNvPr id="0" name=""/>
        <dsp:cNvSpPr/>
      </dsp:nvSpPr>
      <dsp:spPr>
        <a:xfrm>
          <a:off x="161092" y="1337277"/>
          <a:ext cx="1467831" cy="205805"/>
        </a:xfrm>
        <a:prstGeom prst="rect">
          <a:avLst/>
        </a:prstGeom>
        <a:gradFill rotWithShape="0">
          <a:gsLst>
            <a:gs pos="0">
              <a:schemeClr val="accent3">
                <a:shade val="50000"/>
                <a:hueOff val="89211"/>
                <a:satOff val="17160"/>
                <a:lumOff val="143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shade val="50000"/>
                <a:hueOff val="89211"/>
                <a:satOff val="17160"/>
                <a:lumOff val="143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Machine Learning / Decision systems</a:t>
          </a:r>
        </a:p>
      </dsp:txBody>
      <dsp:txXfrm>
        <a:off x="161092" y="1337277"/>
        <a:ext cx="1467831" cy="205805"/>
      </dsp:txXfrm>
    </dsp:sp>
    <dsp:sp modelId="{013D9220-0DCF-4745-81E6-CDB4E8DFEBE8}">
      <dsp:nvSpPr>
        <dsp:cNvPr id="0" name=""/>
        <dsp:cNvSpPr/>
      </dsp:nvSpPr>
      <dsp:spPr>
        <a:xfrm>
          <a:off x="32464" y="131155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50000"/>
              <a:hueOff val="89211"/>
              <a:satOff val="17160"/>
              <a:lumOff val="1430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5ECCA-CFBA-4D3E-8BF1-2E2C58B4B69B}">
      <dsp:nvSpPr>
        <dsp:cNvPr id="0" name=""/>
        <dsp:cNvSpPr/>
      </dsp:nvSpPr>
      <dsp:spPr>
        <a:xfrm>
          <a:off x="-1858563" y="-288498"/>
          <a:ext cx="2222916" cy="2222916"/>
        </a:xfrm>
        <a:prstGeom prst="blockArc">
          <a:avLst>
            <a:gd name="adj1" fmla="val 18900000"/>
            <a:gd name="adj2" fmla="val 2700000"/>
            <a:gd name="adj3" fmla="val 972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62887-65EA-4A0E-BCDF-B3D82BFE1710}">
      <dsp:nvSpPr>
        <dsp:cNvPr id="0" name=""/>
        <dsp:cNvSpPr/>
      </dsp:nvSpPr>
      <dsp:spPr>
        <a:xfrm>
          <a:off x="161092" y="102837"/>
          <a:ext cx="1467831" cy="20580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Policy Administration</a:t>
          </a:r>
          <a:endParaRPr lang="en-US" sz="600" kern="1200" dirty="0">
            <a:solidFill>
              <a:schemeClr val="tx2"/>
            </a:solidFill>
          </a:endParaRPr>
        </a:p>
      </dsp:txBody>
      <dsp:txXfrm>
        <a:off x="161092" y="102837"/>
        <a:ext cx="1467831" cy="205805"/>
      </dsp:txXfrm>
    </dsp:sp>
    <dsp:sp modelId="{F9671E55-1DE5-4273-9FB0-230D7F36DCAE}">
      <dsp:nvSpPr>
        <dsp:cNvPr id="0" name=""/>
        <dsp:cNvSpPr/>
      </dsp:nvSpPr>
      <dsp:spPr>
        <a:xfrm>
          <a:off x="32464" y="7711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29E807E-B5FA-4EBA-9076-AD2B9343BB13}">
      <dsp:nvSpPr>
        <dsp:cNvPr id="0" name=""/>
        <dsp:cNvSpPr/>
      </dsp:nvSpPr>
      <dsp:spPr>
        <a:xfrm>
          <a:off x="308567" y="411447"/>
          <a:ext cx="1320357" cy="205805"/>
        </a:xfrm>
        <a:prstGeom prst="rect">
          <a:avLst/>
        </a:prstGeom>
        <a:gradFill rotWithShape="0">
          <a:gsLst>
            <a:gs pos="0">
              <a:schemeClr val="accent4">
                <a:hueOff val="-1217520"/>
                <a:satOff val="-13096"/>
                <a:lumOff val="122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217520"/>
                <a:satOff val="-13096"/>
                <a:lumOff val="122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Claim Processing / Services</a:t>
          </a:r>
          <a:endParaRPr lang="en-US" sz="600" kern="1200" dirty="0">
            <a:solidFill>
              <a:schemeClr val="tx2"/>
            </a:solidFill>
          </a:endParaRPr>
        </a:p>
      </dsp:txBody>
      <dsp:txXfrm>
        <a:off x="308567" y="411447"/>
        <a:ext cx="1320357" cy="205805"/>
      </dsp:txXfrm>
    </dsp:sp>
    <dsp:sp modelId="{CC2D30C7-22D8-4A46-9A12-26F01A3796F1}">
      <dsp:nvSpPr>
        <dsp:cNvPr id="0" name=""/>
        <dsp:cNvSpPr/>
      </dsp:nvSpPr>
      <dsp:spPr>
        <a:xfrm>
          <a:off x="179938" y="38572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217520"/>
              <a:satOff val="-13096"/>
              <a:lumOff val="12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41A50FD-6760-4D39-B4C4-57F1B16D9C0B}">
      <dsp:nvSpPr>
        <dsp:cNvPr id="0" name=""/>
        <dsp:cNvSpPr/>
      </dsp:nvSpPr>
      <dsp:spPr>
        <a:xfrm>
          <a:off x="353830" y="720057"/>
          <a:ext cx="1275094" cy="205805"/>
        </a:xfrm>
        <a:prstGeom prst="rect">
          <a:avLst/>
        </a:prstGeom>
        <a:gradFill rotWithShape="0">
          <a:gsLst>
            <a:gs pos="0">
              <a:schemeClr val="accent4">
                <a:hueOff val="-2435040"/>
                <a:satOff val="-26191"/>
                <a:lumOff val="24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435040"/>
                <a:satOff val="-26191"/>
                <a:lumOff val="24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Revenue Management / Billing</a:t>
          </a:r>
        </a:p>
      </dsp:txBody>
      <dsp:txXfrm>
        <a:off x="353830" y="720057"/>
        <a:ext cx="1275094" cy="205805"/>
      </dsp:txXfrm>
    </dsp:sp>
    <dsp:sp modelId="{5E4520D6-33E6-430B-97CE-909A4EC0EA98}">
      <dsp:nvSpPr>
        <dsp:cNvPr id="0" name=""/>
        <dsp:cNvSpPr/>
      </dsp:nvSpPr>
      <dsp:spPr>
        <a:xfrm>
          <a:off x="225201" y="69433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435040"/>
              <a:satOff val="-26191"/>
              <a:lumOff val="245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70291F-1BF4-401A-908E-A236A26879B4}">
      <dsp:nvSpPr>
        <dsp:cNvPr id="0" name=""/>
        <dsp:cNvSpPr/>
      </dsp:nvSpPr>
      <dsp:spPr>
        <a:xfrm>
          <a:off x="308567" y="1028667"/>
          <a:ext cx="1320357" cy="205805"/>
        </a:xfrm>
        <a:prstGeom prst="rect">
          <a:avLst/>
        </a:prstGeom>
        <a:gradFill rotWithShape="0">
          <a:gsLst>
            <a:gs pos="0">
              <a:schemeClr val="accent4">
                <a:hueOff val="-3652559"/>
                <a:satOff val="-39287"/>
                <a:lumOff val="367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652559"/>
                <a:satOff val="-39287"/>
                <a:lumOff val="367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Customer Management / Risk Profiling </a:t>
          </a:r>
        </a:p>
      </dsp:txBody>
      <dsp:txXfrm>
        <a:off x="308567" y="1028667"/>
        <a:ext cx="1320357" cy="205805"/>
      </dsp:txXfrm>
    </dsp:sp>
    <dsp:sp modelId="{D7F4AFED-08FB-4E09-B786-0AD53AD4DE4A}">
      <dsp:nvSpPr>
        <dsp:cNvPr id="0" name=""/>
        <dsp:cNvSpPr/>
      </dsp:nvSpPr>
      <dsp:spPr>
        <a:xfrm>
          <a:off x="179938" y="100294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3652559"/>
              <a:satOff val="-39287"/>
              <a:lumOff val="36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A71DE4-4328-4521-932D-50187E2289D4}">
      <dsp:nvSpPr>
        <dsp:cNvPr id="0" name=""/>
        <dsp:cNvSpPr/>
      </dsp:nvSpPr>
      <dsp:spPr>
        <a:xfrm>
          <a:off x="161092" y="1337277"/>
          <a:ext cx="1467831" cy="205805"/>
        </a:xfrm>
        <a:prstGeom prst="rect">
          <a:avLst/>
        </a:prstGeom>
        <a:gradFill rotWithShape="0">
          <a:gsLst>
            <a:gs pos="0">
              <a:schemeClr val="accent4">
                <a:hueOff val="-4870079"/>
                <a:satOff val="-52383"/>
                <a:lumOff val="49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870079"/>
                <a:satOff val="-52383"/>
                <a:lumOff val="49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358" tIns="15240" rIns="15240" bIns="1524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solidFill>
                <a:schemeClr val="tx2"/>
              </a:solidFill>
            </a:rPr>
            <a:t>Under righting / Rating</a:t>
          </a:r>
        </a:p>
      </dsp:txBody>
      <dsp:txXfrm>
        <a:off x="161092" y="1337277"/>
        <a:ext cx="1467831" cy="205805"/>
      </dsp:txXfrm>
    </dsp:sp>
    <dsp:sp modelId="{013D9220-0DCF-4745-81E6-CDB4E8DFEBE8}">
      <dsp:nvSpPr>
        <dsp:cNvPr id="0" name=""/>
        <dsp:cNvSpPr/>
      </dsp:nvSpPr>
      <dsp:spPr>
        <a:xfrm>
          <a:off x="32464" y="1311551"/>
          <a:ext cx="257257" cy="2572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870079"/>
              <a:satOff val="-52383"/>
              <a:lumOff val="490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1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/>
          <a:lstStyle>
            <a:lvl1pPr algn="r">
              <a:defRPr sz="1200"/>
            </a:lvl1pPr>
          </a:lstStyle>
          <a:p>
            <a:fld id="{C4499A69-9E3B-7C4C-9E3F-523F007A72CB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89" tIns="46345" rIns="92689" bIns="4634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3"/>
            <a:ext cx="5608320" cy="4183379"/>
          </a:xfrm>
          <a:prstGeom prst="rect">
            <a:avLst/>
          </a:prstGeom>
        </p:spPr>
        <p:txBody>
          <a:bodyPr vert="horz" lIns="92689" tIns="46345" rIns="92689" bIns="4634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4819"/>
          </a:xfrm>
          <a:prstGeom prst="rect">
            <a:avLst/>
          </a:prstGeom>
        </p:spPr>
        <p:txBody>
          <a:bodyPr vert="horz" lIns="92689" tIns="46345" rIns="92689" bIns="46345" rtlCol="0" anchor="b"/>
          <a:lstStyle>
            <a:lvl1pPr algn="r">
              <a:defRPr sz="1200"/>
            </a:lvl1pPr>
          </a:lstStyle>
          <a:p>
            <a:fld id="{B02D6E04-3A2F-4B48-A297-666578EDF1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0186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Data to insurance related enterprise apps</a:t>
            </a:r>
          </a:p>
          <a:p>
            <a:pPr marL="228600" indent="-228600">
              <a:buAutoNum type="arabicPeriod"/>
            </a:pPr>
            <a:r>
              <a:rPr lang="en-US" dirty="0" smtClean="0"/>
              <a:t>Customer</a:t>
            </a:r>
            <a:r>
              <a:rPr lang="en-US" baseline="0" dirty="0" smtClean="0"/>
              <a:t> outcomes – proactive maintenance, asset / home understanding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9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2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5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66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Successful companies are winning by delivering value to consumers through “ecosystems” of solutions</a:t>
            </a:r>
            <a:r>
              <a:rPr lang="en-US" b="1" dirty="0" smtClean="0"/>
              <a:t>.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Retail – Amazon, Costco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Media &amp; Entertainment – Disney, Comcast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Commuting – Uber, Lyft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Social Media – Facebook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Consumer Computing/Electronics – Apple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Travel – United</a:t>
            </a:r>
          </a:p>
          <a:p>
            <a:pPr marL="289654" indent="-289654">
              <a:buFont typeface="Wingdings" panose="05000000000000000000" pitchFamily="2" charset="2"/>
              <a:buChar char="Ø"/>
            </a:pPr>
            <a:endParaRPr lang="en-US" dirty="0">
              <a:solidFill>
                <a:schemeClr val="tx2"/>
              </a:solidFill>
            </a:endParaRPr>
          </a:p>
          <a:p>
            <a:pPr marL="289654" indent="-289654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Auto – Ford, Navistar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63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0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 partners.. Add icon for first time installation..  Move sensors..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16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298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8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75018"/>
            <a:ext cx="9144000" cy="668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485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79500" y="-1308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937657"/>
            <a:ext cx="9144000" cy="1825302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01" y="337320"/>
            <a:ext cx="2258154" cy="684559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2123028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2558810"/>
            <a:ext cx="8284633" cy="584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0" y="3148948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742161" y="4651601"/>
            <a:ext cx="1401839" cy="23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/>
                <a:cs typeface="Arial"/>
              </a:rPr>
              <a:t>© 2017 Cognizant </a:t>
            </a:r>
          </a:p>
        </p:txBody>
      </p:sp>
    </p:spTree>
    <p:extLst>
      <p:ext uri="{BB962C8B-B14F-4D97-AF65-F5344CB8AC3E}">
        <p14:creationId xmlns:p14="http://schemas.microsoft.com/office/powerpoint/2010/main" val="3512915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8216" y="1692265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9748" y="2924164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3896" y="1975053"/>
            <a:ext cx="8333704" cy="4708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rgbClr val="141414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Transition Slide </a:t>
            </a:r>
          </a:p>
        </p:txBody>
      </p:sp>
    </p:spTree>
    <p:extLst>
      <p:ext uri="{BB962C8B-B14F-4D97-AF65-F5344CB8AC3E}">
        <p14:creationId xmlns:p14="http://schemas.microsoft.com/office/powerpoint/2010/main" val="273183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7008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1100" y="1131795"/>
            <a:ext cx="6845300" cy="29968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aseline="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84123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7008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8" y="485192"/>
            <a:ext cx="8448142" cy="254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93706"/>
            <a:ext cx="9143999" cy="14222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978234" cy="47050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88874" y="703089"/>
            <a:ext cx="4180114" cy="1363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88873" y="2499757"/>
            <a:ext cx="4180115" cy="16566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5802"/>
          <a:stretch/>
        </p:blipFill>
        <p:spPr>
          <a:xfrm>
            <a:off x="0" y="1143000"/>
            <a:ext cx="3978234" cy="2540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7511" y="790943"/>
            <a:ext cx="3123211" cy="3123211"/>
          </a:xfrm>
          <a:prstGeom prst="ellipse">
            <a:avLst/>
          </a:prstGeom>
          <a:ln w="38100">
            <a:gradFill>
              <a:gsLst>
                <a:gs pos="0">
                  <a:srgbClr val="00B0F0"/>
                </a:gs>
                <a:gs pos="100000">
                  <a:srgbClr val="00B050"/>
                </a:gs>
              </a:gsLst>
              <a:lin ang="5400000" scaled="1"/>
            </a:gradFill>
          </a:ln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261257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9" y="1106754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7990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71822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71823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535656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535657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6302" y="740141"/>
            <a:ext cx="11109555" cy="2334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60968" cy="47159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9" cy="47159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7986" y="-12924"/>
            <a:ext cx="9161316" cy="47288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9" cy="47159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0" y="0"/>
            <a:ext cx="9143999" cy="471592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utterstock_123391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9" cy="47159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0" y="-12925"/>
            <a:ext cx="9143999" cy="47288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475018"/>
            <a:ext cx="9144000" cy="668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485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79500" y="-1308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01" y="337320"/>
            <a:ext cx="2258154" cy="68455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742161" y="4651601"/>
            <a:ext cx="1401839" cy="23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/>
                <a:cs typeface="Arial"/>
              </a:rPr>
              <a:t>© 2017 Cognizant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1778000"/>
            <a:ext cx="9144000" cy="1984959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1778001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2220133"/>
            <a:ext cx="8284633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GOES HERE. USE THIS SLIDE FOR 2 LINE TITLES.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0" y="3301357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7009" y="-22255"/>
            <a:ext cx="9161316" cy="4728847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1100" y="1131795"/>
            <a:ext cx="6845300" cy="28180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aseline="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1" y="-9331"/>
            <a:ext cx="9143999" cy="471592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2322" y="-12925"/>
            <a:ext cx="9143999" cy="47288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1592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Full Page Media Here</a:t>
            </a:r>
          </a:p>
        </p:txBody>
      </p:sp>
    </p:spTree>
    <p:extLst>
      <p:ext uri="{BB962C8B-B14F-4D97-AF65-F5344CB8AC3E}">
        <p14:creationId xmlns:p14="http://schemas.microsoft.com/office/powerpoint/2010/main" val="1822969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7133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3437"/>
            <a:ext cx="9144000" cy="388248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Full Page Media Here</a:t>
            </a:r>
          </a:p>
        </p:txBody>
      </p:sp>
    </p:spTree>
    <p:extLst>
      <p:ext uri="{BB962C8B-B14F-4D97-AF65-F5344CB8AC3E}">
        <p14:creationId xmlns:p14="http://schemas.microsoft.com/office/powerpoint/2010/main" val="2135229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Gradien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97628"/>
            <a:ext cx="4243723" cy="4293143"/>
          </a:xfrm>
        </p:spPr>
        <p:txBody>
          <a:bodyPr anchor="t"/>
          <a:lstStyle>
            <a:lvl1pPr>
              <a:defRPr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4364038" cy="46907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 baseline="0"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</p:spTree>
    <p:extLst>
      <p:ext uri="{BB962C8B-B14F-4D97-AF65-F5344CB8AC3E}">
        <p14:creationId xmlns:p14="http://schemas.microsoft.com/office/powerpoint/2010/main" val="1230185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8882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4856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271" y="1559427"/>
            <a:ext cx="3227833" cy="45544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56271" y="2454616"/>
            <a:ext cx="3245921" cy="14430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141414"/>
                </a:solidFill>
              </a:defRPr>
            </a:lvl2pPr>
            <a:lvl3pPr marL="914400" indent="0">
              <a:buNone/>
              <a:defRPr>
                <a:solidFill>
                  <a:srgbClr val="141414"/>
                </a:solidFill>
              </a:defRPr>
            </a:lvl3pPr>
            <a:lvl4pPr marL="1371600" indent="0">
              <a:buNone/>
              <a:defRPr>
                <a:solidFill>
                  <a:srgbClr val="141414"/>
                </a:solidFill>
              </a:defRPr>
            </a:lvl4pPr>
            <a:lvl5pPr marL="1828800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46857" y="2311900"/>
            <a:ext cx="219728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ognizant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937" y="337320"/>
            <a:ext cx="2258154" cy="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357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485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79500" y="-1308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6012" y="1937657"/>
            <a:ext cx="9150012" cy="182530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2123028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2558810"/>
            <a:ext cx="8284633" cy="584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0" y="3148948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742161" y="4651601"/>
            <a:ext cx="1401839" cy="23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/>
                <a:cs typeface="Arial"/>
              </a:rPr>
              <a:t>© 2017 Cognizant </a:t>
            </a:r>
          </a:p>
        </p:txBody>
      </p:sp>
      <p:pic>
        <p:nvPicPr>
          <p:cNvPr id="13" name="Picture 12" descr="Cognizant_LOGO_on blac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3" y="333470"/>
            <a:ext cx="2269067" cy="68697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4856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079500" y="-1308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7742161" y="4651601"/>
            <a:ext cx="1401839" cy="23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/>
                <a:cs typeface="Arial"/>
              </a:rPr>
              <a:t>© 2017 Cognizant </a:t>
            </a:r>
          </a:p>
        </p:txBody>
      </p:sp>
      <p:pic>
        <p:nvPicPr>
          <p:cNvPr id="13" name="Picture 12" descr="Cognizant_LOGO_on blac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3" y="333470"/>
            <a:ext cx="2269067" cy="68697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6012" y="1769533"/>
            <a:ext cx="9150012" cy="1993427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" y="1778001"/>
            <a:ext cx="8284633" cy="4292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" y="2220133"/>
            <a:ext cx="8284633" cy="10772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PRESENTATION TITLE GOES HERE. USE THIS SLIDE FOR 2 LINE TITLES.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0" y="3301357"/>
            <a:ext cx="8284633" cy="446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46" y="4734919"/>
            <a:ext cx="539195" cy="375771"/>
          </a:xfrm>
        </p:spPr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2" y="247696"/>
            <a:ext cx="8464987" cy="455444"/>
          </a:xfrm>
        </p:spPr>
        <p:txBody>
          <a:bodyPr/>
          <a:lstStyle>
            <a:lvl1pPr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46" y="4734919"/>
            <a:ext cx="539195" cy="375771"/>
          </a:xfrm>
        </p:spPr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2" y="247696"/>
            <a:ext cx="8464987" cy="455444"/>
          </a:xfrm>
        </p:spPr>
        <p:txBody>
          <a:bodyPr/>
          <a:lstStyle>
            <a:lvl1pPr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53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4858" y="994478"/>
            <a:ext cx="8460842" cy="328056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2400" baseline="0">
                <a:solidFill>
                  <a:schemeClr val="bg1"/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2000" baseline="0">
                <a:solidFill>
                  <a:schemeClr val="bg1"/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800" baseline="0">
                <a:solidFill>
                  <a:schemeClr val="bg1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8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8" y="999973"/>
            <a:ext cx="8448142" cy="808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8" y="1989271"/>
            <a:ext cx="4072571" cy="25103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845050" y="1990115"/>
            <a:ext cx="3924301" cy="2592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2612571"/>
          </a:xfrm>
          <a:prstGeom prst="rect">
            <a:avLst/>
          </a:prstGeom>
          <a:solidFill>
            <a:srgbClr val="2C2C2C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9" y="1106754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7990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71822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71823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535656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535657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7" y="996032"/>
            <a:ext cx="4160817" cy="3301728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97610" y="1014898"/>
            <a:ext cx="4446391" cy="347902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/>
              <a:t>Insert Media here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mbered text and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7609" y="990843"/>
            <a:ext cx="3975294" cy="3318923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04800" y="996032"/>
            <a:ext cx="4170874" cy="3497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/>
              <a:t>Insert Media here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7133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5352" y="1002382"/>
            <a:ext cx="4150321" cy="329339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18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16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4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400" baseline="0">
                <a:solidFill>
                  <a:schemeClr val="tx2">
                    <a:lumMod val="25000"/>
                    <a:lumOff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4697610" y="1024928"/>
            <a:ext cx="4446391" cy="347534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08216" y="1692265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99748" y="2924164"/>
            <a:ext cx="8363857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3896" y="1975053"/>
            <a:ext cx="8333704" cy="4708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Transition Slide </a:t>
            </a: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7008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1100" y="1131795"/>
            <a:ext cx="6845300" cy="29968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7008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8" y="485192"/>
            <a:ext cx="8448142" cy="254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3293706"/>
            <a:ext cx="9143999" cy="14222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4858" y="994478"/>
            <a:ext cx="8460842" cy="328056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400" baseline="0">
                <a:solidFill>
                  <a:srgbClr val="141414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2000" baseline="0">
                <a:solidFill>
                  <a:srgbClr val="141414"/>
                </a:solidFill>
              </a:defRPr>
            </a:lvl2pPr>
            <a:lvl3pPr marL="287338" indent="-166688">
              <a:buClr>
                <a:schemeClr val="tx2">
                  <a:lumMod val="50000"/>
                  <a:lumOff val="50000"/>
                </a:schemeClr>
              </a:buClr>
              <a:buFont typeface="Arial"/>
              <a:buChar char="•"/>
              <a:defRPr sz="1800" baseline="0">
                <a:solidFill>
                  <a:srgbClr val="141414"/>
                </a:solidFill>
              </a:defRPr>
            </a:lvl3pPr>
            <a:lvl4pPr marL="393700" indent="-176213">
              <a:buClr>
                <a:schemeClr val="tx2">
                  <a:lumMod val="50000"/>
                  <a:lumOff val="50000"/>
                </a:schemeClr>
              </a:buClr>
              <a:buFont typeface="Courier New" charset="0"/>
              <a:buChar char="o"/>
              <a:defRPr sz="1600" baseline="0">
                <a:solidFill>
                  <a:srgbClr val="141414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61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3978234" cy="470509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88874" y="703089"/>
            <a:ext cx="4180114" cy="1363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88873" y="2499757"/>
            <a:ext cx="4180115" cy="165660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04" b="-5802"/>
          <a:stretch/>
        </p:blipFill>
        <p:spPr>
          <a:xfrm>
            <a:off x="0" y="1143000"/>
            <a:ext cx="3978234" cy="2540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7511" y="790943"/>
            <a:ext cx="3123211" cy="3123211"/>
          </a:xfrm>
          <a:prstGeom prst="ellipse">
            <a:avLst/>
          </a:prstGeom>
          <a:ln w="38100">
            <a:gradFill>
              <a:gsLst>
                <a:gs pos="0">
                  <a:srgbClr val="00B0F0"/>
                </a:gs>
                <a:gs pos="100000">
                  <a:srgbClr val="00B050"/>
                </a:gs>
              </a:gsLst>
              <a:lin ang="5400000" scaled="1"/>
            </a:gradFill>
          </a:ln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2612572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9" y="1106754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7990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71822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71823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535656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535657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76302" y="740141"/>
            <a:ext cx="11109555" cy="23344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84" b="8136"/>
          <a:stretch/>
        </p:blipFill>
        <p:spPr>
          <a:xfrm>
            <a:off x="-7009" y="-22255"/>
            <a:ext cx="9161316" cy="4728847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81100" y="1131795"/>
            <a:ext cx="6845300" cy="28180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6" t="5273" r="547" b="5626"/>
          <a:stretch/>
        </p:blipFill>
        <p:spPr>
          <a:xfrm>
            <a:off x="1" y="-9331"/>
            <a:ext cx="9143999" cy="471592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470302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291" r="489"/>
          <a:stretch/>
        </p:blipFill>
        <p:spPr>
          <a:xfrm>
            <a:off x="2322" y="-12925"/>
            <a:ext cx="9143999" cy="4728847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8882"/>
            <a:ext cx="9144000" cy="5152382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76" y="4806"/>
            <a:ext cx="882502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1" y="1559427"/>
            <a:ext cx="3234804" cy="45544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49301" y="2454616"/>
            <a:ext cx="3252891" cy="14430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rgbClr val="141414"/>
                </a:solidFill>
              </a:defRPr>
            </a:lvl2pPr>
            <a:lvl3pPr marL="914400" indent="0">
              <a:buNone/>
              <a:defRPr>
                <a:solidFill>
                  <a:srgbClr val="141414"/>
                </a:solidFill>
              </a:defRPr>
            </a:lvl3pPr>
            <a:lvl4pPr marL="1371600" indent="0">
              <a:buNone/>
              <a:defRPr>
                <a:solidFill>
                  <a:srgbClr val="141414"/>
                </a:solidFill>
              </a:defRPr>
            </a:lvl4pPr>
            <a:lvl5pPr marL="1828800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46857" y="2311900"/>
            <a:ext cx="219728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rgbClr val="00B0F0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ognizant_LOGO_on black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024" y="333470"/>
            <a:ext cx="2269067" cy="68697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tle 4x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937658"/>
            <a:ext cx="9144000" cy="1632857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19103" y="4694466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Arial"/>
                <a:cs typeface="Arial"/>
              </a:rPr>
              <a:t>© 2018 Cognizant </a:t>
            </a:r>
            <a:endParaRPr lang="en-US" sz="9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0" name="Picture 9" descr="Cognizant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02" y="252991"/>
            <a:ext cx="2258155" cy="513419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2" y="2182822"/>
            <a:ext cx="8284633" cy="3219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2" y="2509658"/>
            <a:ext cx="8284633" cy="5847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rgbClr val="0099CC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PRESENTATION TITLE GOES HERE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2" y="2952261"/>
            <a:ext cx="8284633" cy="3345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Speaker Name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307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gnizant-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67" y="439260"/>
            <a:ext cx="1855810" cy="5867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6200000">
            <a:off x="4273536" y="273033"/>
            <a:ext cx="981808" cy="8759125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prstClr val="white">
                  <a:alpha val="0"/>
                </a:prst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115" y="3570868"/>
            <a:ext cx="4339025" cy="1098762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116" y="2964194"/>
            <a:ext cx="3057308" cy="584776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" t="5612" b="10140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71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49" y="4728848"/>
            <a:ext cx="539195" cy="375771"/>
          </a:xfrm>
        </p:spPr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0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5483124" cy="694136"/>
          </a:xfrm>
        </p:spPr>
        <p:txBody>
          <a:bodyPr/>
          <a:lstStyle>
            <a:lvl1pPr>
              <a:defRPr sz="2200" spc="-60" baseline="0"/>
            </a:lvl1pPr>
          </a:lstStyle>
          <a:p>
            <a:r>
              <a:rPr lang="en-US" dirty="0"/>
              <a:t>Click to Edit Master Title (Use Title Case)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0115"/>
            <a:ext cx="5483124" cy="36554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Cognizant_LOGO_on 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8091" y="4771124"/>
            <a:ext cx="1018116" cy="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016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8" y="999973"/>
            <a:ext cx="8448142" cy="808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8" y="1989271"/>
            <a:ext cx="4072571" cy="25103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845050" y="1990115"/>
            <a:ext cx="3924301" cy="25920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/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2878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ov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16874" y="4823178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10" name="Picture 9" descr="Black BG 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56896" y="4789507"/>
            <a:ext cx="359978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A9D78A6-44A5-45C9-B077-1E5B6766EE2A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8709" y="4680168"/>
            <a:ext cx="2171700" cy="4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-1" y="581873"/>
            <a:ext cx="7406640" cy="34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dirty="0">
              <a:latin typeface="Gill Sans MT" panose="020B05020201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479369" y="18818"/>
            <a:ext cx="7195538" cy="5714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800" b="1"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Storyline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34" y="202951"/>
            <a:ext cx="1014080" cy="20855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" y="5066941"/>
            <a:ext cx="9144001" cy="765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GB" dirty="0">
              <a:latin typeface="Gill Sans MT" panose="020B05020201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812507"/>
            <a:ext cx="6807569" cy="254794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</a:t>
            </a:r>
          </a:p>
          <a:p>
            <a:pPr lvl="0"/>
            <a:r>
              <a:rPr lang="en-US" dirty="0"/>
              <a:t>Notes: </a:t>
            </a:r>
            <a:endParaRPr lang="en-IN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674907" y="4812507"/>
            <a:ext cx="469093" cy="254434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Autofit/>
          </a:bodyPr>
          <a:lstStyle/>
          <a:p>
            <a:pPr algn="ctr"/>
            <a:fld id="{2A630415-7403-4EE0-A1C6-07B418F5E5B9}" type="slidenum">
              <a:rPr lang="en-IN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‹#›</a:t>
            </a:fld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871417" y="4918066"/>
            <a:ext cx="2232021" cy="17697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sz="700" b="1" dirty="0"/>
              <a:t>Proprietary &amp; Confidential: Not To Be Distributed</a:t>
            </a:r>
          </a:p>
        </p:txBody>
      </p:sp>
    </p:spTree>
    <p:extLst>
      <p:ext uri="{BB962C8B-B14F-4D97-AF65-F5344CB8AC3E}">
        <p14:creationId xmlns:p14="http://schemas.microsoft.com/office/powerpoint/2010/main" val="40319602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4743"/>
          </a:xfrm>
          <a:prstGeom prst="rect">
            <a:avLst/>
          </a:prstGeom>
        </p:spPr>
      </p:pic>
      <p:sp>
        <p:nvSpPr>
          <p:cNvPr id="9" name="Rectangle 4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0" y="4778738"/>
            <a:ext cx="588645" cy="342900"/>
          </a:xfrm>
          <a:prstGeom prst="rect">
            <a:avLst/>
          </a:prstGeom>
        </p:spPr>
        <p:txBody>
          <a:bodyPr lIns="0" rIns="0" anchor="ctr"/>
          <a:lstStyle>
            <a:lvl1pPr algn="ctr">
              <a:defRPr sz="900" b="0">
                <a:solidFill>
                  <a:schemeClr val="bg1"/>
                </a:solidFill>
                <a:latin typeface="+mn-lt"/>
              </a:defRPr>
            </a:lvl1pPr>
          </a:lstStyle>
          <a:p>
            <a:pPr defTabSz="685800">
              <a:defRPr/>
            </a:pPr>
            <a:fld id="{3743A3EF-5386-4E57-9EC5-36A4FA3C9F61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33"/>
          <p:cNvSpPr>
            <a:spLocks noChangeArrowheads="1"/>
          </p:cNvSpPr>
          <p:nvPr userDrawn="1"/>
        </p:nvSpPr>
        <p:spPr bwMode="auto">
          <a:xfrm>
            <a:off x="713255" y="4790168"/>
            <a:ext cx="1085093" cy="331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defTabSz="685800" eaLnBrk="0" hangingPunct="0">
              <a:defRPr/>
            </a:pPr>
            <a:r>
              <a:rPr lang="en-US" sz="750" dirty="0">
                <a:solidFill>
                  <a:prstClr val="white"/>
                </a:solidFill>
              </a:rPr>
              <a:t>©2017, Cognizant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6258" y="-1"/>
            <a:ext cx="8797242" cy="578644"/>
          </a:xfrm>
          <a:prstGeom prst="rect">
            <a:avLst/>
          </a:prstGeom>
        </p:spPr>
        <p:txBody>
          <a:bodyPr tIns="0" bIns="0" anchor="ctr"/>
          <a:lstStyle>
            <a:lvl1pPr algn="l">
              <a:lnSpc>
                <a:spcPct val="80000"/>
              </a:lnSpc>
              <a:defRPr sz="2250">
                <a:solidFill>
                  <a:srgbClr val="005A97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00965" y="578644"/>
            <a:ext cx="8942070" cy="0"/>
          </a:xfrm>
          <a:prstGeom prst="line">
            <a:avLst/>
          </a:prstGeom>
          <a:ln>
            <a:solidFill>
              <a:srgbClr val="1D9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579709" y="4823973"/>
            <a:ext cx="0" cy="2567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 bwMode="auto">
          <a:xfrm>
            <a:off x="6654404" y="4843032"/>
            <a:ext cx="1050131" cy="171881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kern="0" dirty="0">
              <a:solidFill>
                <a:sysClr val="windowText" lastClr="000000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cxnSp>
        <p:nvCxnSpPr>
          <p:cNvPr id="15" name="Straight Connector 14"/>
          <p:cNvCxnSpPr/>
          <p:nvPr userDrawn="1"/>
        </p:nvCxnSpPr>
        <p:spPr bwMode="auto">
          <a:xfrm>
            <a:off x="6654404" y="4843032"/>
            <a:ext cx="2357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6618680" y="4828740"/>
            <a:ext cx="2357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 userDrawn="1"/>
        </p:nvSpPr>
        <p:spPr bwMode="auto">
          <a:xfrm>
            <a:off x="6654404" y="4972050"/>
            <a:ext cx="728663" cy="85725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kern="0" dirty="0">
              <a:solidFill>
                <a:sysClr val="windowText" lastClr="000000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965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, text, sub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2612571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07989" y="1106754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07990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71822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471823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535656" y="1106755"/>
            <a:ext cx="2228334" cy="1905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535657" y="3222708"/>
            <a:ext cx="2228334" cy="1044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rgbClr val="141414"/>
                </a:solidFill>
              </a:defRPr>
            </a:lvl1pPr>
            <a:lvl2pPr marL="457200" indent="0">
              <a:buNone/>
              <a:defRPr sz="1800">
                <a:solidFill>
                  <a:srgbClr val="141414"/>
                </a:solidFill>
              </a:defRPr>
            </a:lvl2pPr>
            <a:lvl3pPr marL="914400" indent="0">
              <a:buNone/>
              <a:defRPr sz="1800">
                <a:solidFill>
                  <a:srgbClr val="141414"/>
                </a:solidFill>
              </a:defRPr>
            </a:lvl3pPr>
            <a:lvl4pPr marL="1371600" indent="0">
              <a:buNone/>
              <a:defRPr sz="1800">
                <a:solidFill>
                  <a:srgbClr val="141414"/>
                </a:solidFill>
              </a:defRPr>
            </a:lvl4pPr>
            <a:lvl5pPr marL="1828800" indent="0">
              <a:buNone/>
              <a:defRPr sz="18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Supporting text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4857" y="996032"/>
            <a:ext cx="4160817" cy="3301728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97610" y="1014898"/>
            <a:ext cx="4446391" cy="347902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/>
              <a:t>Insert Media here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3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ext and Me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97609" y="990843"/>
            <a:ext cx="3975294" cy="3318923"/>
          </a:xfrm>
          <a:prstGeom prst="rect">
            <a:avLst/>
          </a:prstGeom>
        </p:spPr>
        <p:txBody>
          <a:bodyPr>
            <a:normAutofit/>
          </a:bodyPr>
          <a:lstStyle>
            <a:lvl1pPr marL="287338" indent="-287338">
              <a:buFont typeface="+mj-lt"/>
              <a:buAutoNum type="arabicPeriod"/>
              <a:defRPr sz="2000">
                <a:solidFill>
                  <a:srgbClr val="0099CC"/>
                </a:solidFill>
              </a:defRPr>
            </a:lvl1pPr>
            <a:lvl2pPr marL="457200" indent="-457200">
              <a:buNone/>
              <a:defRPr sz="1400" baseline="0"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04800" y="996032"/>
            <a:ext cx="4170874" cy="34978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pPr lvl="0"/>
            <a:r>
              <a:rPr lang="en-US" dirty="0"/>
              <a:t>Insert Media here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6498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5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363" y="247696"/>
            <a:ext cx="8471337" cy="455444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5352" y="1002382"/>
            <a:ext cx="4150321" cy="3293393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>
              <a:buNone/>
              <a:defRPr sz="2400">
                <a:solidFill>
                  <a:srgbClr val="141414"/>
                </a:solidFill>
              </a:defRPr>
            </a:lvl1pPr>
            <a:lvl2pPr marL="228600" indent="-227013">
              <a:buClr>
                <a:schemeClr val="accent2"/>
              </a:buClr>
              <a:buFont typeface="Arial"/>
              <a:buChar char="•"/>
              <a:defRPr sz="1800">
                <a:solidFill>
                  <a:srgbClr val="141414"/>
                </a:solidFill>
              </a:defRPr>
            </a:lvl2pPr>
            <a:lvl3pPr marL="287338" indent="-166688">
              <a:buClr>
                <a:schemeClr val="accent2"/>
              </a:buClr>
              <a:buFont typeface="Arial"/>
              <a:buChar char="•"/>
              <a:defRPr sz="1600">
                <a:solidFill>
                  <a:srgbClr val="141414"/>
                </a:solidFill>
              </a:defRPr>
            </a:lvl3pPr>
            <a:lvl4pPr marL="393700" indent="-176213">
              <a:buClr>
                <a:schemeClr val="accent2"/>
              </a:buClr>
              <a:buFont typeface="Arial"/>
              <a:buChar char="•"/>
              <a:defRPr sz="1400">
                <a:solidFill>
                  <a:srgbClr val="141414"/>
                </a:solidFill>
              </a:defRPr>
            </a:lvl4pPr>
            <a:lvl5pPr marL="512763" indent="-176213">
              <a:buClr>
                <a:schemeClr val="accent2"/>
              </a:buClr>
              <a:buFont typeface="Arial"/>
              <a:buChar char="•"/>
              <a:defRPr sz="140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8216" y="238125"/>
            <a:ext cx="8363857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Media Placeholder 3"/>
          <p:cNvSpPr>
            <a:spLocks noGrp="1"/>
          </p:cNvSpPr>
          <p:nvPr>
            <p:ph type="media" sz="quarter" idx="14" hasCustomPrompt="1"/>
          </p:nvPr>
        </p:nvSpPr>
        <p:spPr>
          <a:xfrm>
            <a:off x="4697610" y="1024928"/>
            <a:ext cx="4446391" cy="347534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rgbClr val="0099CC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</p:spTree>
    <p:extLst>
      <p:ext uri="{BB962C8B-B14F-4D97-AF65-F5344CB8AC3E}">
        <p14:creationId xmlns:p14="http://schemas.microsoft.com/office/powerpoint/2010/main" val="125086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4703348"/>
            <a:ext cx="9144000" cy="446957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9780" y="4809388"/>
            <a:ext cx="192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Arial"/>
              </a:rPr>
              <a:t>© </a:t>
            </a: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Arial"/>
              </a:rPr>
              <a:t>2018 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Arial"/>
              </a:rPr>
              <a:t>Cognizant 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16874" y="4823178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646" y="4724409"/>
            <a:ext cx="539195" cy="3757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B32AB80A-78BA-6B42-BA0D-B44ACF890F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304363" y="247696"/>
            <a:ext cx="8382437" cy="4554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Header text</a:t>
            </a:r>
          </a:p>
        </p:txBody>
      </p:sp>
      <p:pic>
        <p:nvPicPr>
          <p:cNvPr id="9" name="Picture 8" descr="Cognizant_LOGO_on black.png"/>
          <p:cNvPicPr>
            <a:picLocks noChangeAspect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50" y="4771123"/>
            <a:ext cx="1018116" cy="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7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66" r:id="rId3"/>
    <p:sldLayoutId id="2147483661" r:id="rId4"/>
    <p:sldLayoutId id="2147483650" r:id="rId5"/>
    <p:sldLayoutId id="2147483685" r:id="rId6"/>
    <p:sldLayoutId id="2147483651" r:id="rId7"/>
    <p:sldLayoutId id="2147483665" r:id="rId8"/>
    <p:sldLayoutId id="2147483668" r:id="rId9"/>
    <p:sldLayoutId id="2147483673" r:id="rId10"/>
    <p:sldLayoutId id="2147483663" r:id="rId11"/>
    <p:sldLayoutId id="2147483683" r:id="rId12"/>
    <p:sldLayoutId id="2147483682" r:id="rId13"/>
    <p:sldLayoutId id="2147483686" r:id="rId14"/>
    <p:sldLayoutId id="2147483684" r:id="rId15"/>
    <p:sldLayoutId id="2147483687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64" r:id="rId23"/>
    <p:sldLayoutId id="2147483670" r:id="rId24"/>
    <p:sldLayoutId id="2147483669" r:id="rId25"/>
    <p:sldLayoutId id="2147483672" r:id="rId26"/>
    <p:sldLayoutId id="2147483688" r:id="rId27"/>
    <p:sldLayoutId id="2147483690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691" r:id="rId45"/>
    <p:sldLayoutId id="2147483708" r:id="rId46"/>
    <p:sldLayoutId id="2147483711" r:id="rId47"/>
    <p:sldLayoutId id="2147483717" r:id="rId48"/>
    <p:sldLayoutId id="2147483726" r:id="rId49"/>
    <p:sldLayoutId id="2147483728" r:id="rId50"/>
    <p:sldLayoutId id="2147483734" r:id="rId51"/>
    <p:sldLayoutId id="2147483735" r:id="rId5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500" kern="1200" baseline="0">
          <a:solidFill>
            <a:srgbClr val="0099C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jpeg"/><Relationship Id="rId39" Type="http://schemas.openxmlformats.org/officeDocument/2006/relationships/image" Target="../media/image110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41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slide" Target="slide18.xml"/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5" Type="http://schemas.openxmlformats.org/officeDocument/2006/relationships/image" Target="../media/image117.tiff"/><Relationship Id="rId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11" Type="http://schemas.openxmlformats.org/officeDocument/2006/relationships/image" Target="../media/image127.jpe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diagramLayout" Target="../diagrams/layout2.xml"/><Relationship Id="rId39" Type="http://schemas.openxmlformats.org/officeDocument/2006/relationships/image" Target="../media/image152.png"/><Relationship Id="rId3" Type="http://schemas.openxmlformats.org/officeDocument/2006/relationships/image" Target="../media/image128.png"/><Relationship Id="rId21" Type="http://schemas.openxmlformats.org/officeDocument/2006/relationships/image" Target="../media/image146.png"/><Relationship Id="rId34" Type="http://schemas.microsoft.com/office/2007/relationships/diagramDrawing" Target="../diagrams/drawing3.xml"/><Relationship Id="rId42" Type="http://schemas.microsoft.com/office/2007/relationships/hdphoto" Target="../media/hdphoto6.wdp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diagramData" Target="../diagrams/data2.xml"/><Relationship Id="rId33" Type="http://schemas.openxmlformats.org/officeDocument/2006/relationships/diagramColors" Target="../diagrams/colors3.xml"/><Relationship Id="rId38" Type="http://schemas.microsoft.com/office/2007/relationships/hdphoto" Target="../media/hdphoto4.wdp"/><Relationship Id="rId46" Type="http://schemas.openxmlformats.org/officeDocument/2006/relationships/slide" Target="slide1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microsoft.com/office/2007/relationships/diagramDrawing" Target="../diagrams/drawing2.xml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diagramQuickStyle" Target="../diagrams/quickStyle3.xml"/><Relationship Id="rId37" Type="http://schemas.openxmlformats.org/officeDocument/2006/relationships/image" Target="../media/image151.png"/><Relationship Id="rId40" Type="http://schemas.microsoft.com/office/2007/relationships/hdphoto" Target="../media/hdphoto5.wdp"/><Relationship Id="rId45" Type="http://schemas.openxmlformats.org/officeDocument/2006/relationships/image" Target="../media/image15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diagramColors" Target="../diagrams/colors2.xml"/><Relationship Id="rId36" Type="http://schemas.microsoft.com/office/2007/relationships/hdphoto" Target="../media/hdphoto3.wdp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31" Type="http://schemas.openxmlformats.org/officeDocument/2006/relationships/diagramLayout" Target="../diagrams/layout3.xml"/><Relationship Id="rId44" Type="http://schemas.openxmlformats.org/officeDocument/2006/relationships/image" Target="../media/image15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diagramQuickStyle" Target="../diagrams/quickStyle2.xml"/><Relationship Id="rId30" Type="http://schemas.openxmlformats.org/officeDocument/2006/relationships/diagramData" Target="../diagrams/data3.xml"/><Relationship Id="rId35" Type="http://schemas.openxmlformats.org/officeDocument/2006/relationships/image" Target="../media/image150.png"/><Relationship Id="rId43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7.jpe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19" Type="http://schemas.openxmlformats.org/officeDocument/2006/relationships/image" Target="../media/image158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jpeg"/><Relationship Id="rId39" Type="http://schemas.openxmlformats.org/officeDocument/2006/relationships/image" Target="../media/image35.png"/><Relationship Id="rId3" Type="http://schemas.openxmlformats.org/officeDocument/2006/relationships/image" Target="../media/image161.png"/><Relationship Id="rId21" Type="http://schemas.openxmlformats.org/officeDocument/2006/relationships/image" Target="../media/image179.png"/><Relationship Id="rId34" Type="http://schemas.openxmlformats.org/officeDocument/2006/relationships/image" Target="../media/image192.jpeg"/><Relationship Id="rId42" Type="http://schemas.openxmlformats.org/officeDocument/2006/relationships/image" Target="../media/image199.jpe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91.jpeg"/><Relationship Id="rId38" Type="http://schemas.openxmlformats.org/officeDocument/2006/relationships/image" Target="../media/image196.png"/><Relationship Id="rId46" Type="http://schemas.openxmlformats.org/officeDocument/2006/relationships/image" Target="../media/image203.png"/><Relationship Id="rId2" Type="http://schemas.openxmlformats.org/officeDocument/2006/relationships/image" Target="../media/image160.png"/><Relationship Id="rId16" Type="http://schemas.openxmlformats.org/officeDocument/2006/relationships/image" Target="../media/image174.jpeg"/><Relationship Id="rId20" Type="http://schemas.openxmlformats.org/officeDocument/2006/relationships/image" Target="../media/image178.jpeg"/><Relationship Id="rId29" Type="http://schemas.openxmlformats.org/officeDocument/2006/relationships/image" Target="../media/image187.png"/><Relationship Id="rId41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jpeg"/><Relationship Id="rId40" Type="http://schemas.openxmlformats.org/officeDocument/2006/relationships/image" Target="../media/image197.png"/><Relationship Id="rId45" Type="http://schemas.openxmlformats.org/officeDocument/2006/relationships/image" Target="../media/image202.jpeg"/><Relationship Id="rId5" Type="http://schemas.openxmlformats.org/officeDocument/2006/relationships/image" Target="../media/image163.jpeg"/><Relationship Id="rId15" Type="http://schemas.openxmlformats.org/officeDocument/2006/relationships/image" Target="../media/image173.png"/><Relationship Id="rId23" Type="http://schemas.openxmlformats.org/officeDocument/2006/relationships/image" Target="../media/image181.jpe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31" Type="http://schemas.openxmlformats.org/officeDocument/2006/relationships/image" Target="../media/image189.jpeg"/><Relationship Id="rId44" Type="http://schemas.openxmlformats.org/officeDocument/2006/relationships/image" Target="../media/image201.png"/><Relationship Id="rId4" Type="http://schemas.openxmlformats.org/officeDocument/2006/relationships/image" Target="../media/image162.jpe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jpeg"/><Relationship Id="rId27" Type="http://schemas.openxmlformats.org/officeDocument/2006/relationships/image" Target="../media/image185.jpe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tiff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tiff"/><Relationship Id="rId20" Type="http://schemas.openxmlformats.org/officeDocument/2006/relationships/image" Target="../media/image45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tiff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microsoft.com/office/2007/relationships/hdphoto" Target="../media/hdphoto1.wdp"/><Relationship Id="rId30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74" y="1866001"/>
            <a:ext cx="8383507" cy="1283428"/>
          </a:xfrm>
        </p:spPr>
        <p:txBody>
          <a:bodyPr/>
          <a:lstStyle/>
          <a:p>
            <a:r>
              <a:rPr lang="en-US" sz="2600" i="1" dirty="0" smtClean="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Leveraging Intelligent Devices and a Connected Home ecosystem to drive value for State Farm</a:t>
            </a:r>
            <a:br>
              <a:rPr lang="en-US" sz="2600" i="1" dirty="0" smtClean="0">
                <a:solidFill>
                  <a:schemeClr val="bg2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</a:br>
            <a:r>
              <a:rPr lang="en-US" sz="1200" i="1" dirty="0" smtClean="0">
                <a:solidFill>
                  <a:srgbClr val="00CC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/>
            </a:r>
            <a:br>
              <a:rPr lang="en-US" sz="1200" i="1" dirty="0" smtClean="0">
                <a:solidFill>
                  <a:srgbClr val="00CCFF"/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</a:br>
            <a:r>
              <a:rPr lang="en-US" sz="2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rial" pitchFamily="34" charset="0"/>
                <a:ea typeface="MS PGothic" pitchFamily="34" charset="-128"/>
                <a:cs typeface="Arial" pitchFamily="34" charset="0"/>
              </a:rPr>
              <a:t>A Discussion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589" y="3525101"/>
            <a:ext cx="4217475" cy="338554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 April, 2018 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 descr="Cognizant_LOGO_on blac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445" y="4250788"/>
            <a:ext cx="211417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5150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71990"/>
            <a:ext cx="9142413" cy="1197403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34000">
                <a:schemeClr val="accent4">
                  <a:alpha val="33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480" tIns="0" rIns="0" bIns="0" rtlCol="0" anchor="ctr"/>
          <a:lstStyle/>
          <a:p>
            <a:pPr algn="ctr" defTabSz="457200">
              <a:lnSpc>
                <a:spcPct val="90000"/>
              </a:lnSpc>
              <a:buClr>
                <a:srgbClr val="C81524"/>
              </a:buClr>
              <a:buSzPct val="75000"/>
              <a:defRPr/>
            </a:pPr>
            <a:r>
              <a:rPr lang="en-US" sz="36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Architecting a Connected Home ecosystem</a:t>
            </a:r>
            <a:endParaRPr lang="en-US" sz="3600" dirty="0">
              <a:solidFill>
                <a:srgbClr val="FFFFFF"/>
              </a:solidFill>
              <a:ea typeface="MS PGothic" pitchFamily="34" charset="-128"/>
              <a:sym typeface="Helvetica 55 Roman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/>
          <a:lstStyle/>
          <a:p>
            <a:fld id="{B32AB80A-78BA-6B42-BA0D-B44ACF890F5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3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9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5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2AB80A-78BA-6B42-BA0D-B44ACF890F5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703351"/>
            <a:ext cx="9144000" cy="446957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marL="0" marR="0" lvl="0" indent="0" algn="ctr" defTabSz="914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783" y="4809388"/>
            <a:ext cx="3302282" cy="2308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defTabSz="914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Arial"/>
              </a:rPr>
              <a:t>© 2018 Cognizant. Confidential and not for distribution 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cs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16874" y="4823179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12" name="Picture 11" descr="Cognizant_LOGO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12" y="4781165"/>
            <a:ext cx="941338" cy="285367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4389" y="4739354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93BF915-A3B1-4D73-B010-88AB5D02C4E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8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140327" y="1353441"/>
            <a:ext cx="8892283" cy="26737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473435" y="1133539"/>
            <a:ext cx="3256669" cy="157326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9855" y="1131570"/>
            <a:ext cx="3088683" cy="156508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31468" y="2260283"/>
            <a:ext cx="3109496" cy="127672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3483995" y="2855979"/>
            <a:ext cx="2309488" cy="0"/>
          </a:xfrm>
          <a:prstGeom prst="line">
            <a:avLst/>
          </a:prstGeom>
          <a:solidFill>
            <a:schemeClr val="accent2">
              <a:lumMod val="60000"/>
              <a:lumOff val="40000"/>
            </a:schemeClr>
          </a:solidFill>
        </p:spPr>
      </p:cxnSp>
      <p:sp>
        <p:nvSpPr>
          <p:cNvPr id="77" name="Rectangle 76"/>
          <p:cNvSpPr/>
          <p:nvPr/>
        </p:nvSpPr>
        <p:spPr>
          <a:xfrm>
            <a:off x="5870127" y="2166730"/>
            <a:ext cx="2927006" cy="136735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2826540" y="2215623"/>
            <a:ext cx="3458375" cy="187048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845" y="3554717"/>
            <a:ext cx="8439090" cy="112927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545236"/>
            <a:ext cx="9144000" cy="1189683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</p:pic>
      <p:cxnSp>
        <p:nvCxnSpPr>
          <p:cNvPr id="9" name="Straight Connector 8"/>
          <p:cNvCxnSpPr/>
          <p:nvPr/>
        </p:nvCxnSpPr>
        <p:spPr>
          <a:xfrm>
            <a:off x="137749" y="3538501"/>
            <a:ext cx="8881111" cy="5729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89576" y="3914644"/>
            <a:ext cx="7441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Thermostats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88699" y="4108438"/>
            <a:ext cx="9733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Appliances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89576" y="4304165"/>
            <a:ext cx="8483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Alarm Systems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89576" y="3678449"/>
            <a:ext cx="833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Water Sensors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562" y="4291288"/>
            <a:ext cx="7601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Water valves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8080" y="3641197"/>
            <a:ext cx="923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Smoke/ Fire sensors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830843" y="4327546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045231" y="4276912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101211" y="4404421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250537" y="432479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3628369" y="4015332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07904" y="3752785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64727" y="3999282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4484370" y="4071891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4755456" y="391836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59920" y="391836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31219" y="391836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4959684" y="3750535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292235" y="3918052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161871" y="4228723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3950515" y="4336807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3752206" y="430001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618358" y="430001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4572001" y="422931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4067128" y="4237269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321633" y="4535481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94738" y="435222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03099" y="4298512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53868" y="423482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5768470" y="433016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531888" y="3910660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4938214" y="4371049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994172" y="4307974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252515" y="4228723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254603" y="4340410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545401" y="406172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621460" y="4387480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5231935" y="4606018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5811873" y="4444327"/>
            <a:ext cx="83990" cy="627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7" name="Picture 30" descr="Image result for flood icons"/>
          <p:cNvPicPr>
            <a:picLocks noChangeAspect="1" noChangeArrowheads="1"/>
          </p:cNvPicPr>
          <p:nvPr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307864" y="3673509"/>
            <a:ext cx="260245" cy="2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257" y="3914644"/>
            <a:ext cx="190847" cy="15938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581" y="4134574"/>
            <a:ext cx="164195" cy="13712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771" y="4295648"/>
            <a:ext cx="206524" cy="172479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523603" y="1340805"/>
            <a:ext cx="27182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DB33F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“Proactive” </a:t>
            </a:r>
            <a:r>
              <a:rPr lang="en-US" sz="800" b="1" dirty="0">
                <a:solidFill>
                  <a:srgbClr val="50B3CF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services through partner providers 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920056" y="1855261"/>
            <a:ext cx="104194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Repair and maintenance services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96471" y="1855261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Emergency assistance </a:t>
            </a:r>
          </a:p>
        </p:txBody>
      </p:sp>
      <p:pic>
        <p:nvPicPr>
          <p:cNvPr id="82" name="Picture 8" descr="Image result for repair icon"/>
          <p:cNvPicPr>
            <a:picLocks noChangeAspect="1" noChangeArrowheads="1"/>
          </p:cNvPicPr>
          <p:nvPr/>
        </p:nvPicPr>
        <p:blipFill>
          <a:blip r:embed="rId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18198" y="1610882"/>
            <a:ext cx="255825" cy="2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261" y="1600390"/>
            <a:ext cx="328522" cy="274367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6412807" y="2180218"/>
            <a:ext cx="173866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Insurers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842446" y="2378517"/>
            <a:ext cx="29770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DB33F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“Superior” </a:t>
            </a:r>
            <a:r>
              <a:rPr lang="en-US" sz="800" b="1" dirty="0">
                <a:solidFill>
                  <a:srgbClr val="50B3CF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experience and loss mitigation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934748" y="2802180"/>
            <a:ext cx="88779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U/W and Pricing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853519" y="3262213"/>
            <a:ext cx="1839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Product/Service Development (e.g., Cyber/ID Theft)</a:t>
            </a:r>
          </a:p>
        </p:txBody>
      </p:sp>
      <p:sp>
        <p:nvSpPr>
          <p:cNvPr id="99" name="Rectangle 98"/>
          <p:cNvSpPr/>
          <p:nvPr/>
        </p:nvSpPr>
        <p:spPr>
          <a:xfrm>
            <a:off x="7730104" y="2802180"/>
            <a:ext cx="1067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contact/ experience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43081" y="3306591"/>
            <a:ext cx="88779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Claims</a:t>
            </a:r>
          </a:p>
        </p:txBody>
      </p:sp>
      <p:pic>
        <p:nvPicPr>
          <p:cNvPr id="101" name="Picture 16" descr="Related image"/>
          <p:cNvPicPr>
            <a:picLocks noChangeAspect="1" noChangeArrowheads="1"/>
          </p:cNvPicPr>
          <p:nvPr/>
        </p:nvPicPr>
        <p:blipFill>
          <a:blip r:embed="rId10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0774" y="3118050"/>
            <a:ext cx="234907" cy="19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8" descr="Image result for retention icon"/>
          <p:cNvPicPr>
            <a:picLocks noChangeAspect="1" noChangeArrowheads="1"/>
          </p:cNvPicPr>
          <p:nvPr/>
        </p:nvPicPr>
        <p:blipFill>
          <a:blip r:embed="rId11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100" y="2603148"/>
            <a:ext cx="215675" cy="1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2" descr="Image result for pricing icon"/>
          <p:cNvPicPr>
            <a:picLocks noChangeAspect="1" noChangeArrowheads="1"/>
          </p:cNvPicPr>
          <p:nvPr/>
        </p:nvPicPr>
        <p:blipFill>
          <a:blip r:embed="rId1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6217" y="2600196"/>
            <a:ext cx="330118" cy="2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725" y="3102862"/>
            <a:ext cx="230451" cy="229548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877590" y="2218189"/>
            <a:ext cx="172589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Policy Holders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60923" y="2435749"/>
            <a:ext cx="23746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DB33F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“Real time” </a:t>
            </a:r>
            <a:r>
              <a:rPr lang="en-US" sz="800" b="1" dirty="0">
                <a:solidFill>
                  <a:srgbClr val="50B3CF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loss prevention/mitigation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51384" y="3008959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Alerts/ Notifications  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038050" y="3008959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to do it videos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9701" y="2791379"/>
            <a:ext cx="240545" cy="215342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5415312" y="1140723"/>
            <a:ext cx="1725893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Utility Providers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26938" y="1350494"/>
            <a:ext cx="32031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6DB33F">
                    <a:lumMod val="7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“SMART” </a:t>
            </a:r>
            <a:r>
              <a:rPr lang="en-US" sz="800" b="1" dirty="0">
                <a:solidFill>
                  <a:srgbClr val="50B3CF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utility management and loss prevention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114951" y="2802180"/>
            <a:ext cx="866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Agent/ Distribution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3426604" y="1855261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Warranty protection 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898855" y="3008958"/>
            <a:ext cx="964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Safety Tips/ Recommendations </a:t>
            </a:r>
          </a:p>
        </p:txBody>
      </p:sp>
      <p:pic>
        <p:nvPicPr>
          <p:cNvPr id="1026" name="Picture 2" descr="Image result for alexa icon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8527" y="2776039"/>
            <a:ext cx="274816" cy="24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arranty ico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7363" y="1602862"/>
            <a:ext cx="317455" cy="28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/>
          <p:cNvSpPr/>
          <p:nvPr/>
        </p:nvSpPr>
        <p:spPr>
          <a:xfrm>
            <a:off x="4498003" y="1849697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Water</a:t>
            </a:r>
          </a:p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Mgmt. 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214443" y="1849697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Gas </a:t>
            </a:r>
          </a:p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Mgmt. 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5978848" y="1849696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Electricity</a:t>
            </a:r>
          </a:p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Mgmt. 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17127" y="1849697"/>
            <a:ext cx="887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Cable/ Internet Mgmt. </a:t>
            </a:r>
          </a:p>
        </p:txBody>
      </p:sp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8944" y="1623020"/>
            <a:ext cx="260868" cy="2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33"/>
          <p:cNvPicPr>
            <a:picLocks noChangeAspect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1102" y="1602746"/>
            <a:ext cx="230292" cy="274085"/>
          </a:xfrm>
          <a:prstGeom prst="rect">
            <a:avLst/>
          </a:prstGeom>
        </p:spPr>
      </p:pic>
      <p:pic>
        <p:nvPicPr>
          <p:cNvPr id="1037" name="Picture 1036"/>
          <p:cNvPicPr>
            <a:picLocks noChangeAspect="1"/>
          </p:cNvPicPr>
          <p:nvPr/>
        </p:nvPicPr>
        <p:blipFill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966" y="1642976"/>
            <a:ext cx="227785" cy="193623"/>
          </a:xfrm>
          <a:prstGeom prst="rect">
            <a:avLst/>
          </a:prstGeom>
        </p:spPr>
      </p:pic>
      <p:pic>
        <p:nvPicPr>
          <p:cNvPr id="1046" name="Picture 1045"/>
          <p:cNvPicPr>
            <a:picLocks noChangeAspect="1"/>
          </p:cNvPicPr>
          <p:nvPr/>
        </p:nvPicPr>
        <p:blipFill>
          <a:blip r:embed="rId2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904" y="2610220"/>
            <a:ext cx="381246" cy="227120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388563" y="3917560"/>
            <a:ext cx="7649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Roof sensors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388563" y="4124399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Perimeter sensors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48" name="Picture 1047"/>
          <p:cNvPicPr>
            <a:picLocks noChangeAspect="1"/>
          </p:cNvPicPr>
          <p:nvPr/>
        </p:nvPicPr>
        <p:blipFill>
          <a:blip r:embed="rId2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99" y="3676634"/>
            <a:ext cx="217001" cy="194265"/>
          </a:xfrm>
          <a:prstGeom prst="rect">
            <a:avLst/>
          </a:prstGeom>
        </p:spPr>
      </p:pic>
      <p:pic>
        <p:nvPicPr>
          <p:cNvPr id="1056" name="Picture 32" descr="Image result for roofICON"/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007" y="3889545"/>
            <a:ext cx="206540" cy="18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perimeter iCON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419" y="4096195"/>
            <a:ext cx="198142" cy="18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4" descr="Image result for valve icons"/>
          <p:cNvPicPr>
            <a:picLocks noChangeAspect="1" noChangeArrowheads="1"/>
          </p:cNvPicPr>
          <p:nvPr/>
        </p:nvPicPr>
        <p:blipFill>
          <a:blip r:embed="rId2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780" y="4287271"/>
            <a:ext cx="245454" cy="20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3198990" y="3185170"/>
            <a:ext cx="7135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Cloud, IOT platform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4621953" y="3185170"/>
            <a:ext cx="8560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AI/Cognitive, Analytics, Rules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5334792" y="3185171"/>
            <a:ext cx="8291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Visualization, Mobile/Web</a:t>
            </a: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4714" y="3051283"/>
            <a:ext cx="186952" cy="167364"/>
          </a:xfrm>
          <a:prstGeom prst="rect">
            <a:avLst/>
          </a:prstGeom>
        </p:spPr>
      </p:pic>
      <p:pic>
        <p:nvPicPr>
          <p:cNvPr id="148" name="Picture 147" descr="Image result for DATA VISUALIZATION icon"/>
          <p:cNvPicPr>
            <a:picLocks noChangeAspect="1" noChangeArrowheads="1"/>
          </p:cNvPicPr>
          <p:nvPr/>
        </p:nvPicPr>
        <p:blipFill>
          <a:blip r:embed="rId2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2861" y="3052319"/>
            <a:ext cx="183236" cy="1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Rectangle 149"/>
          <p:cNvSpPr/>
          <p:nvPr/>
        </p:nvSpPr>
        <p:spPr>
          <a:xfrm>
            <a:off x="4193679" y="2612804"/>
            <a:ext cx="140707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AI/Cognitive and Human</a:t>
            </a:r>
          </a:p>
        </p:txBody>
      </p:sp>
      <p:pic>
        <p:nvPicPr>
          <p:cNvPr id="154" name="Picture 14" descr="Image result for ROBOT  icon"/>
          <p:cNvPicPr>
            <a:picLocks noChangeAspect="1" noChangeArrowheads="1"/>
          </p:cNvPicPr>
          <p:nvPr/>
        </p:nvPicPr>
        <p:blipFill>
          <a:blip r:embed="rId27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3657" y="2609518"/>
            <a:ext cx="180520" cy="19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54" descr="Related image"/>
          <p:cNvPicPr>
            <a:picLocks noChangeAspect="1" noChangeArrowheads="1"/>
          </p:cNvPicPr>
          <p:nvPr/>
        </p:nvPicPr>
        <p:blipFill>
          <a:blip r:embed="rId2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713" y="2612378"/>
            <a:ext cx="224278" cy="20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Straight Connector 157"/>
          <p:cNvCxnSpPr/>
          <p:nvPr/>
        </p:nvCxnSpPr>
        <p:spPr>
          <a:xfrm flipH="1">
            <a:off x="5275825" y="3143700"/>
            <a:ext cx="22077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1740723" y="1163254"/>
            <a:ext cx="241039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Partners (Service providers)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3168189" y="2846346"/>
            <a:ext cx="2916248" cy="640708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89"/>
            <a:r>
              <a:rPr lang="en-US" sz="900" b="1" dirty="0">
                <a:solidFill>
                  <a:srgbClr val="72CDF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 HUB </a:t>
            </a:r>
          </a:p>
        </p:txBody>
      </p:sp>
      <p:pic>
        <p:nvPicPr>
          <p:cNvPr id="72" name="Picture 2" descr="Image result for internet cable icon"/>
          <p:cNvPicPr>
            <a:picLocks noChangeAspect="1" noChangeArrowheads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371" y="1638010"/>
            <a:ext cx="203557" cy="20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Image result for cloud icon"/>
          <p:cNvPicPr>
            <a:picLocks noChangeAspect="1" noChangeArrowheads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9435" y="3054616"/>
            <a:ext cx="225474" cy="22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itle 5"/>
          <p:cNvSpPr>
            <a:spLocks noGrp="1"/>
          </p:cNvSpPr>
          <p:nvPr>
            <p:ph type="title"/>
          </p:nvPr>
        </p:nvSpPr>
        <p:spPr>
          <a:xfrm>
            <a:off x="304363" y="247696"/>
            <a:ext cx="8464987" cy="4554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Smart Home Protection “Ecosystem” – Concept Solution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304362" y="583893"/>
            <a:ext cx="86127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/>
            <a:r>
              <a:rPr lang="en-US" sz="1100" b="1" dirty="0">
                <a:solidFill>
                  <a:srgbClr val="141414">
                    <a:lumMod val="75000"/>
                    <a:lumOff val="25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Connected Ecosystem that brings together multiple data producers and data consumers to provide protection throughout interior, exterior, and perimeter of insured properties.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855523" y="3185170"/>
            <a:ext cx="765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Development Platform 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608852" y="2439770"/>
            <a:ext cx="1927959" cy="380211"/>
          </a:xfrm>
          <a:prstGeom prst="rect">
            <a:avLst/>
          </a:prstGeom>
          <a:noFill/>
          <a:ln w="317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189"/>
            <a:r>
              <a:rPr lang="en-US" sz="900" b="1" dirty="0">
                <a:solidFill>
                  <a:srgbClr val="72CDF4">
                    <a:lumMod val="5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MONITORING HUB </a:t>
            </a:r>
          </a:p>
        </p:txBody>
      </p:sp>
      <p:cxnSp>
        <p:nvCxnSpPr>
          <p:cNvPr id="136" name="Straight Connector 135"/>
          <p:cNvCxnSpPr/>
          <p:nvPr/>
        </p:nvCxnSpPr>
        <p:spPr>
          <a:xfrm flipH="1">
            <a:off x="4568359" y="3126663"/>
            <a:ext cx="22077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3724166" y="3132681"/>
            <a:ext cx="22077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6367" y="3040961"/>
            <a:ext cx="187995" cy="187995"/>
          </a:xfrm>
          <a:prstGeom prst="rect">
            <a:avLst/>
          </a:prstGeom>
        </p:spPr>
      </p:pic>
      <p:pic>
        <p:nvPicPr>
          <p:cNvPr id="140" name="Picture 6" descr="Related image"/>
          <p:cNvPicPr>
            <a:picLocks noChangeAspect="1" noChangeArrowheads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13" t="4706" r="24436" b="4941"/>
          <a:stretch/>
        </p:blipFill>
        <p:spPr bwMode="auto">
          <a:xfrm flipH="1">
            <a:off x="631743" y="2769541"/>
            <a:ext cx="143153" cy="25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Rectangle 137"/>
          <p:cNvSpPr/>
          <p:nvPr/>
        </p:nvSpPr>
        <p:spPr>
          <a:xfrm>
            <a:off x="6951897" y="3920954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Locks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951896" y="4146395"/>
            <a:ext cx="7505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Lights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951897" y="4371833"/>
            <a:ext cx="7906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Meters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7989160" y="4155755"/>
            <a:ext cx="8963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Activity Sensors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990263" y="3717673"/>
            <a:ext cx="7697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Panels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990262" y="3938299"/>
            <a:ext cx="5741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Cameras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951897" y="3695516"/>
            <a:ext cx="7521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Smart Doors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974888" y="4374905"/>
            <a:ext cx="9332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89"/>
            <a:r>
              <a:rPr lang="en-US" sz="800" dirty="0">
                <a:solidFill>
                  <a:srgbClr val="14141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Home Assistants</a:t>
            </a:r>
            <a:endParaRPr lang="en-US" sz="1000" dirty="0">
              <a:solidFill>
                <a:srgbClr val="50B3C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3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183" y="3701436"/>
            <a:ext cx="205940" cy="171992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5771" y="3915752"/>
            <a:ext cx="173501" cy="144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865" y="4123404"/>
            <a:ext cx="205940" cy="171992"/>
          </a:xfrm>
          <a:prstGeom prst="rect">
            <a:avLst/>
          </a:prstGeom>
        </p:spPr>
      </p:pic>
      <p:pic>
        <p:nvPicPr>
          <p:cNvPr id="169" name="Picture 8" descr="Image result for meter icons"/>
          <p:cNvPicPr>
            <a:picLocks noChangeAspect="1" noChangeArrowheads="1"/>
          </p:cNvPicPr>
          <p:nvPr/>
        </p:nvPicPr>
        <p:blipFill>
          <a:blip r:embed="rId36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9407" y="4363087"/>
            <a:ext cx="191168" cy="1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0" descr="Image result for solar panel icons"/>
          <p:cNvPicPr>
            <a:picLocks noChangeAspect="1" noChangeArrowheads="1"/>
          </p:cNvPicPr>
          <p:nvPr/>
        </p:nvPicPr>
        <p:blipFill>
          <a:blip r:embed="rId37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9402" y="3724735"/>
            <a:ext cx="228229" cy="19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12" descr="Image result for video camera icons"/>
          <p:cNvPicPr>
            <a:picLocks noChangeAspect="1" noChangeArrowheads="1"/>
          </p:cNvPicPr>
          <p:nvPr/>
        </p:nvPicPr>
        <p:blipFill>
          <a:blip r:embed="rId3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4317" y="3900055"/>
            <a:ext cx="276927" cy="23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4" descr="Image result for activity icons"/>
          <p:cNvPicPr>
            <a:picLocks noChangeAspect="1" noChangeArrowheads="1"/>
          </p:cNvPicPr>
          <p:nvPr/>
        </p:nvPicPr>
        <p:blipFill>
          <a:blip r:embed="rId39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587" y="4073256"/>
            <a:ext cx="361950" cy="30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4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208" y="4374592"/>
            <a:ext cx="172897" cy="144396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1301109" y="1855261"/>
            <a:ext cx="795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Installation</a:t>
            </a:r>
          </a:p>
          <a:p>
            <a:pPr algn="ctr" defTabSz="45718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dirty="0">
                <a:solidFill>
                  <a:srgbClr val="141414">
                    <a:lumMod val="90000"/>
                    <a:lumOff val="10000"/>
                  </a:srgb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services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212" y="1609955"/>
            <a:ext cx="211490" cy="2114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29699" y="3947189"/>
            <a:ext cx="2085827" cy="530915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Sensing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050" dirty="0" smtClean="0">
                <a:solidFill>
                  <a:schemeClr val="bg1"/>
                </a:solidFill>
              </a:rPr>
              <a:t>Fast Ingestion, Events, Triggers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996554" y="2686284"/>
            <a:ext cx="3098925" cy="492443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Insights</a:t>
            </a:r>
            <a:endParaRPr lang="en-US" sz="1600" i="1" dirty="0">
              <a:solidFill>
                <a:schemeClr val="bg1"/>
              </a:solidFill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Persona-based, Diagnostic, Actionable, Risk Profile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950116" y="1038696"/>
            <a:ext cx="931738" cy="338554"/>
          </a:xfrm>
          <a:prstGeom prst="rect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</a:rPr>
              <a:t>Actions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14362" y="1203733"/>
            <a:ext cx="4393385" cy="2053450"/>
            <a:chOff x="2214362" y="1203733"/>
            <a:chExt cx="4393385" cy="2053450"/>
          </a:xfrm>
        </p:grpSpPr>
        <p:sp>
          <p:nvSpPr>
            <p:cNvPr id="6" name="Arc 5"/>
            <p:cNvSpPr/>
            <p:nvPr/>
          </p:nvSpPr>
          <p:spPr>
            <a:xfrm>
              <a:off x="3148382" y="1203733"/>
              <a:ext cx="3459365" cy="2031791"/>
            </a:xfrm>
            <a:prstGeom prst="arc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Arc 178"/>
            <p:cNvSpPr/>
            <p:nvPr/>
          </p:nvSpPr>
          <p:spPr>
            <a:xfrm flipH="1">
              <a:off x="2214362" y="1225392"/>
              <a:ext cx="3459365" cy="2031791"/>
            </a:xfrm>
            <a:prstGeom prst="arc">
              <a:avLst>
                <a:gd name="adj1" fmla="val 16170276"/>
                <a:gd name="adj2" fmla="val 0"/>
              </a:avLst>
            </a:prstGeom>
            <a:ln>
              <a:solidFill>
                <a:schemeClr val="tx2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95312" y="1271528"/>
              <a:ext cx="1090363" cy="246221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2"/>
                  </a:solidFill>
                </a:rPr>
                <a:t>Data Integration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244164" y="1273897"/>
              <a:ext cx="1090363" cy="246221"/>
            </a:xfrm>
            <a:prstGeom prst="rect">
              <a:avLst/>
            </a:prstGeom>
            <a:solidFill>
              <a:schemeClr val="accent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tx2"/>
                  </a:solidFill>
                </a:rPr>
                <a:t>Data 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52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7" grpId="0" animBg="1"/>
      <p:bldP spid="1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lock Arc 21"/>
          <p:cNvSpPr/>
          <p:nvPr/>
        </p:nvSpPr>
        <p:spPr>
          <a:xfrm>
            <a:off x="-2889066" y="97675"/>
            <a:ext cx="5470116" cy="5198420"/>
          </a:xfrm>
          <a:prstGeom prst="blockArc">
            <a:avLst>
              <a:gd name="adj1" fmla="val 18900000"/>
              <a:gd name="adj2" fmla="val 2700000"/>
              <a:gd name="adj3" fmla="val 296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solidFill>
                  <a:schemeClr val="tx2"/>
                </a:solidFill>
                <a:latin typeface="Monotype Corsiva" panose="03010101010201010101" pitchFamily="66" charset="0"/>
              </a:rPr>
              <a:t>HomeOwner360  - </a:t>
            </a:r>
            <a:r>
              <a:rPr lang="en-US" sz="2400" b="1" dirty="0">
                <a:solidFill>
                  <a:schemeClr val="tx2"/>
                </a:solidFill>
                <a:latin typeface="Monotype Corsiva" panose="03010101010201010101" pitchFamily="66" charset="0"/>
              </a:rPr>
              <a:t>Protect Your Home In One Click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31" y="1423011"/>
            <a:ext cx="1514637" cy="258596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594868" y="1008758"/>
            <a:ext cx="6944325" cy="548640"/>
            <a:chOff x="2126490" y="1159270"/>
            <a:chExt cx="9067381" cy="731520"/>
          </a:xfrm>
        </p:grpSpPr>
        <p:sp>
          <p:nvSpPr>
            <p:cNvPr id="8" name="Freeform 7"/>
            <p:cNvSpPr/>
            <p:nvPr/>
          </p:nvSpPr>
          <p:spPr>
            <a:xfrm>
              <a:off x="3398965" y="1227850"/>
              <a:ext cx="7794906" cy="594360"/>
            </a:xfrm>
            <a:custGeom>
              <a:avLst/>
              <a:gdLst>
                <a:gd name="connsiteX0" fmla="*/ 0 w 7541700"/>
                <a:gd name="connsiteY0" fmla="*/ 0 h 677550"/>
                <a:gd name="connsiteX1" fmla="*/ 7541700 w 7541700"/>
                <a:gd name="connsiteY1" fmla="*/ 0 h 677550"/>
                <a:gd name="connsiteX2" fmla="*/ 7541700 w 7541700"/>
                <a:gd name="connsiteY2" fmla="*/ 677550 h 677550"/>
                <a:gd name="connsiteX3" fmla="*/ 0 w 7541700"/>
                <a:gd name="connsiteY3" fmla="*/ 677550 h 677550"/>
                <a:gd name="connsiteX4" fmla="*/ 0 w 7541700"/>
                <a:gd name="connsiteY4" fmla="*/ 0 h 67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1700" h="677550">
                  <a:moveTo>
                    <a:pt x="0" y="0"/>
                  </a:moveTo>
                  <a:lnTo>
                    <a:pt x="7541700" y="0"/>
                  </a:lnTo>
                  <a:lnTo>
                    <a:pt x="7541700" y="677550"/>
                  </a:lnTo>
                  <a:lnTo>
                    <a:pt x="0" y="677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3354" tIns="70485" rIns="70485" bIns="70485" numCol="1" spcCol="1270" anchor="ctr" anchorCtr="0">
              <a:noAutofit/>
            </a:bodyPr>
            <a:lstStyle/>
            <a:p>
              <a:pPr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>
                  <a:solidFill>
                    <a:schemeClr val="tx2"/>
                  </a:solidFill>
                  <a:latin typeface="Calibri" panose="020F0502020204030204" pitchFamily="34" charset="0"/>
                </a:rPr>
                <a:t>“Check Engine” light for monitoring home, when you are away</a:t>
              </a: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2126490" y="1159270"/>
              <a:ext cx="1695943" cy="731520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Scenario #1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73030" y="1725215"/>
            <a:ext cx="6660282" cy="548640"/>
            <a:chOff x="2497373" y="2175270"/>
            <a:chExt cx="8696499" cy="731520"/>
          </a:xfrm>
        </p:grpSpPr>
        <p:sp>
          <p:nvSpPr>
            <p:cNvPr id="10" name="Freeform 9"/>
            <p:cNvSpPr/>
            <p:nvPr/>
          </p:nvSpPr>
          <p:spPr>
            <a:xfrm>
              <a:off x="3900779" y="2256913"/>
              <a:ext cx="7293093" cy="594360"/>
            </a:xfrm>
            <a:custGeom>
              <a:avLst/>
              <a:gdLst>
                <a:gd name="connsiteX0" fmla="*/ 0 w 7056187"/>
                <a:gd name="connsiteY0" fmla="*/ 0 h 677550"/>
                <a:gd name="connsiteX1" fmla="*/ 7056187 w 7056187"/>
                <a:gd name="connsiteY1" fmla="*/ 0 h 677550"/>
                <a:gd name="connsiteX2" fmla="*/ 7056187 w 7056187"/>
                <a:gd name="connsiteY2" fmla="*/ 677550 h 677550"/>
                <a:gd name="connsiteX3" fmla="*/ 0 w 7056187"/>
                <a:gd name="connsiteY3" fmla="*/ 677550 h 677550"/>
                <a:gd name="connsiteX4" fmla="*/ 0 w 7056187"/>
                <a:gd name="connsiteY4" fmla="*/ 0 h 67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6187" h="677550">
                  <a:moveTo>
                    <a:pt x="0" y="0"/>
                  </a:moveTo>
                  <a:lnTo>
                    <a:pt x="7056187" y="0"/>
                  </a:lnTo>
                  <a:lnTo>
                    <a:pt x="7056187" y="677550"/>
                  </a:lnTo>
                  <a:lnTo>
                    <a:pt x="0" y="677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610" tIns="70485" rIns="70485" bIns="70485" numCol="1" spcCol="1270" anchor="ctr" anchorCtr="0">
              <a:noAutofit/>
            </a:bodyPr>
            <a:lstStyle/>
            <a:p>
              <a:pPr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>
                  <a:solidFill>
                    <a:schemeClr val="tx2"/>
                  </a:solidFill>
                  <a:latin typeface="Calibri" panose="020F0502020204030204" pitchFamily="34" charset="0"/>
                </a:rPr>
                <a:t>Proactive alerts and recommendations for protection and loss mitigation, based on weather information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2497373" y="2175270"/>
              <a:ext cx="1695943" cy="731520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Scenario #2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51192" y="2441673"/>
            <a:ext cx="6376238" cy="548640"/>
            <a:chOff x="2868256" y="3191270"/>
            <a:chExt cx="8325616" cy="731520"/>
          </a:xfrm>
        </p:grpSpPr>
        <p:sp>
          <p:nvSpPr>
            <p:cNvPr id="12" name="Freeform 11"/>
            <p:cNvSpPr/>
            <p:nvPr/>
          </p:nvSpPr>
          <p:spPr>
            <a:xfrm>
              <a:off x="4054795" y="3259850"/>
              <a:ext cx="7139077" cy="594360"/>
            </a:xfrm>
            <a:custGeom>
              <a:avLst/>
              <a:gdLst>
                <a:gd name="connsiteX0" fmla="*/ 0 w 6907174"/>
                <a:gd name="connsiteY0" fmla="*/ 0 h 677550"/>
                <a:gd name="connsiteX1" fmla="*/ 6907174 w 6907174"/>
                <a:gd name="connsiteY1" fmla="*/ 0 h 677550"/>
                <a:gd name="connsiteX2" fmla="*/ 6907174 w 6907174"/>
                <a:gd name="connsiteY2" fmla="*/ 677550 h 677550"/>
                <a:gd name="connsiteX3" fmla="*/ 0 w 6907174"/>
                <a:gd name="connsiteY3" fmla="*/ 677550 h 677550"/>
                <a:gd name="connsiteX4" fmla="*/ 0 w 6907174"/>
                <a:gd name="connsiteY4" fmla="*/ 0 h 67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174" h="677550">
                  <a:moveTo>
                    <a:pt x="0" y="0"/>
                  </a:moveTo>
                  <a:lnTo>
                    <a:pt x="6907174" y="0"/>
                  </a:lnTo>
                  <a:lnTo>
                    <a:pt x="6907174" y="677550"/>
                  </a:lnTo>
                  <a:lnTo>
                    <a:pt x="0" y="677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80060" tIns="70485" rIns="70485" bIns="70485" numCol="1" spcCol="1270" anchor="ctr" anchorCtr="0">
              <a:noAutofit/>
            </a:bodyPr>
            <a:lstStyle/>
            <a:p>
              <a:pPr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>
                  <a:solidFill>
                    <a:schemeClr val="tx2"/>
                  </a:solidFill>
                  <a:latin typeface="Calibri" panose="020F0502020204030204" pitchFamily="34" charset="0"/>
                </a:rPr>
                <a:t>Water leak alerts based on sensor information with real-time support (e.g., chat/phone) or DIY videos  </a:t>
              </a: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868256" y="3191270"/>
              <a:ext cx="1695943" cy="731520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Scenario #3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73030" y="3158131"/>
            <a:ext cx="6660282" cy="548640"/>
            <a:chOff x="2497373" y="4207270"/>
            <a:chExt cx="8696499" cy="731520"/>
          </a:xfrm>
        </p:grpSpPr>
        <p:sp>
          <p:nvSpPr>
            <p:cNvPr id="14" name="Freeform 13"/>
            <p:cNvSpPr/>
            <p:nvPr/>
          </p:nvSpPr>
          <p:spPr>
            <a:xfrm>
              <a:off x="3900779" y="4275850"/>
              <a:ext cx="7293093" cy="594360"/>
            </a:xfrm>
            <a:custGeom>
              <a:avLst/>
              <a:gdLst>
                <a:gd name="connsiteX0" fmla="*/ 0 w 7056187"/>
                <a:gd name="connsiteY0" fmla="*/ 0 h 677550"/>
                <a:gd name="connsiteX1" fmla="*/ 7056187 w 7056187"/>
                <a:gd name="connsiteY1" fmla="*/ 0 h 677550"/>
                <a:gd name="connsiteX2" fmla="*/ 7056187 w 7056187"/>
                <a:gd name="connsiteY2" fmla="*/ 677550 h 677550"/>
                <a:gd name="connsiteX3" fmla="*/ 0 w 7056187"/>
                <a:gd name="connsiteY3" fmla="*/ 677550 h 677550"/>
                <a:gd name="connsiteX4" fmla="*/ 0 w 7056187"/>
                <a:gd name="connsiteY4" fmla="*/ 0 h 67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6187" h="677550">
                  <a:moveTo>
                    <a:pt x="0" y="0"/>
                  </a:moveTo>
                  <a:lnTo>
                    <a:pt x="7056187" y="0"/>
                  </a:lnTo>
                  <a:lnTo>
                    <a:pt x="7056187" y="677550"/>
                  </a:lnTo>
                  <a:lnTo>
                    <a:pt x="0" y="677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8610" tIns="70485" rIns="70485" bIns="70485" numCol="1" spcCol="1270" anchor="ctr" anchorCtr="0">
              <a:noAutofit/>
            </a:bodyPr>
            <a:lstStyle/>
            <a:p>
              <a:pPr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>
                  <a:solidFill>
                    <a:schemeClr val="tx2"/>
                  </a:solidFill>
                  <a:latin typeface="Calibri" panose="020F0502020204030204" pitchFamily="34" charset="0"/>
                </a:rPr>
                <a:t>Low temperature alerts based on sensor information with communication to insured and friend/neighbor based on priority and need </a:t>
              </a: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2497373" y="4207270"/>
              <a:ext cx="1695943" cy="731520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Scenario #4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94868" y="3874589"/>
            <a:ext cx="6944325" cy="548640"/>
            <a:chOff x="2126490" y="5223270"/>
            <a:chExt cx="9067381" cy="731520"/>
          </a:xfrm>
        </p:grpSpPr>
        <p:sp>
          <p:nvSpPr>
            <p:cNvPr id="16" name="Freeform 15"/>
            <p:cNvSpPr/>
            <p:nvPr/>
          </p:nvSpPr>
          <p:spPr>
            <a:xfrm>
              <a:off x="3398965" y="5291850"/>
              <a:ext cx="7794906" cy="594360"/>
            </a:xfrm>
            <a:custGeom>
              <a:avLst/>
              <a:gdLst>
                <a:gd name="connsiteX0" fmla="*/ 0 w 7541700"/>
                <a:gd name="connsiteY0" fmla="*/ 0 h 677550"/>
                <a:gd name="connsiteX1" fmla="*/ 7541700 w 7541700"/>
                <a:gd name="connsiteY1" fmla="*/ 0 h 677550"/>
                <a:gd name="connsiteX2" fmla="*/ 7541700 w 7541700"/>
                <a:gd name="connsiteY2" fmla="*/ 677550 h 677550"/>
                <a:gd name="connsiteX3" fmla="*/ 0 w 7541700"/>
                <a:gd name="connsiteY3" fmla="*/ 677550 h 677550"/>
                <a:gd name="connsiteX4" fmla="*/ 0 w 7541700"/>
                <a:gd name="connsiteY4" fmla="*/ 0 h 67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1700" h="677550">
                  <a:moveTo>
                    <a:pt x="0" y="0"/>
                  </a:moveTo>
                  <a:lnTo>
                    <a:pt x="7541700" y="0"/>
                  </a:lnTo>
                  <a:lnTo>
                    <a:pt x="7541700" y="677550"/>
                  </a:lnTo>
                  <a:lnTo>
                    <a:pt x="0" y="6775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3354" tIns="70485" rIns="70485" bIns="70485" numCol="1" spcCol="1270" anchor="ctr" anchorCtr="0">
              <a:noAutofit/>
            </a:bodyPr>
            <a:lstStyle/>
            <a:p>
              <a:pPr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>
                  <a:solidFill>
                    <a:schemeClr val="tx2"/>
                  </a:solidFill>
                  <a:latin typeface="Calibri" panose="020F0502020204030204" pitchFamily="34" charset="0"/>
                </a:rPr>
                <a:t>Alerts for routine maintenance, product recalls based on appliance information coupled with analytics and third-party data</a:t>
              </a: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126490" y="5223270"/>
              <a:ext cx="1695943" cy="731520"/>
            </a:xfrm>
            <a:prstGeom prst="round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Scenario #5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4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187618" y="3054235"/>
            <a:ext cx="2903714" cy="1408163"/>
            <a:chOff x="5187618" y="3054235"/>
            <a:chExt cx="2903714" cy="1408163"/>
          </a:xfrm>
        </p:grpSpPr>
        <p:grpSp>
          <p:nvGrpSpPr>
            <p:cNvPr id="13" name="Group 12"/>
            <p:cNvGrpSpPr/>
            <p:nvPr/>
          </p:nvGrpSpPr>
          <p:grpSpPr>
            <a:xfrm>
              <a:off x="5187618" y="3054235"/>
              <a:ext cx="2903714" cy="1408163"/>
              <a:chOff x="4800188" y="2109181"/>
              <a:chExt cx="2903714" cy="140816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800188" y="2109181"/>
                <a:ext cx="2743200" cy="13716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5">
                  <a:hueOff val="-2462284"/>
                  <a:satOff val="15038"/>
                  <a:lumOff val="8137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Rounded Rectangle 4"/>
              <p:cNvSpPr txBox="1"/>
              <p:nvPr/>
            </p:nvSpPr>
            <p:spPr>
              <a:xfrm>
                <a:off x="6111394" y="2688170"/>
                <a:ext cx="1592508" cy="82917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57150" lvl="1" indent="-57150" algn="l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en-US" sz="1000" kern="12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5399960" y="3487771"/>
              <a:ext cx="2305318" cy="6283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50" dirty="0" smtClean="0">
                  <a:solidFill>
                    <a:schemeClr val="tx2"/>
                  </a:solidFill>
                </a:rPr>
                <a:t>Features @business speed</a:t>
              </a:r>
            </a:p>
            <a:p>
              <a:pPr marL="28575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50" dirty="0" smtClean="0">
                  <a:solidFill>
                    <a:schemeClr val="tx2"/>
                  </a:solidFill>
                </a:rPr>
                <a:t>Continuous Integration</a:t>
              </a:r>
            </a:p>
            <a:p>
              <a:pPr marL="28575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50" dirty="0">
                  <a:solidFill>
                    <a:schemeClr val="tx2"/>
                  </a:solidFill>
                </a:rPr>
                <a:t>Continuous </a:t>
              </a:r>
              <a:r>
                <a:rPr lang="en-US" sz="1050" dirty="0" smtClean="0">
                  <a:solidFill>
                    <a:schemeClr val="tx2"/>
                  </a:solidFill>
                </a:rPr>
                <a:t>Deployment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27224" y="993998"/>
            <a:ext cx="2743200" cy="1371600"/>
            <a:chOff x="5127224" y="993998"/>
            <a:chExt cx="2743200" cy="1371600"/>
          </a:xfrm>
        </p:grpSpPr>
        <p:sp>
          <p:nvSpPr>
            <p:cNvPr id="11" name="Rounded Rectangle 10"/>
            <p:cNvSpPr/>
            <p:nvPr/>
          </p:nvSpPr>
          <p:spPr>
            <a:xfrm>
              <a:off x="5127224" y="993998"/>
              <a:ext cx="2743200" cy="1371600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>
                <a:hueOff val="-1641523"/>
                <a:satOff val="10025"/>
                <a:lumOff val="5424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5633615" y="1209602"/>
              <a:ext cx="2229515" cy="759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Performance, Scalability, Resilience</a:t>
              </a:r>
            </a:p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Multi-Instance</a:t>
              </a:r>
              <a:endParaRPr lang="en-US" sz="1000" dirty="0">
                <a:solidFill>
                  <a:schemeClr val="tx2"/>
                </a:solidFill>
              </a:endParaRPr>
            </a:p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Multi-Tenancy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45295" y="1015005"/>
            <a:ext cx="2743200" cy="1424702"/>
            <a:chOff x="945295" y="1015005"/>
            <a:chExt cx="2743200" cy="1424702"/>
          </a:xfrm>
        </p:grpSpPr>
        <p:sp>
          <p:nvSpPr>
            <p:cNvPr id="21" name="Rounded Rectangle 20"/>
            <p:cNvSpPr/>
            <p:nvPr/>
          </p:nvSpPr>
          <p:spPr>
            <a:xfrm>
              <a:off x="945295" y="1015005"/>
              <a:ext cx="2743200" cy="1371600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962733" y="1075231"/>
              <a:ext cx="2321198" cy="13644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Standardized across layers</a:t>
              </a:r>
              <a:endParaRPr lang="en-US" sz="1000" dirty="0">
                <a:solidFill>
                  <a:schemeClr val="tx2"/>
                </a:solidFill>
              </a:endParaRPr>
            </a:p>
            <a:p>
              <a:pPr marL="28575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Legacy, Enterprise Integration</a:t>
              </a:r>
            </a:p>
            <a:p>
              <a:pPr lvl="1" indent="-17462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Data </a:t>
              </a:r>
              <a:r>
                <a:rPr lang="en-US" sz="700" dirty="0">
                  <a:solidFill>
                    <a:schemeClr val="tx2"/>
                  </a:solidFill>
                </a:rPr>
                <a:t>/ </a:t>
              </a:r>
              <a:r>
                <a:rPr lang="en-US" sz="700" dirty="0" smtClean="0">
                  <a:solidFill>
                    <a:schemeClr val="tx2"/>
                  </a:solidFill>
                </a:rPr>
                <a:t>Interfaces</a:t>
              </a:r>
              <a:endParaRPr lang="en-US" sz="700" dirty="0">
                <a:solidFill>
                  <a:schemeClr val="tx2"/>
                </a:solidFill>
              </a:endParaRPr>
            </a:p>
            <a:p>
              <a:pPr marL="28575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>
                  <a:solidFill>
                    <a:schemeClr val="tx2"/>
                  </a:solidFill>
                </a:rPr>
                <a:t>Uniform look and </a:t>
              </a:r>
              <a:r>
                <a:rPr lang="en-US" sz="1000" dirty="0" smtClean="0">
                  <a:solidFill>
                    <a:schemeClr val="tx2"/>
                  </a:solidFill>
                </a:rPr>
                <a:t>feel</a:t>
              </a:r>
            </a:p>
            <a:p>
              <a:pPr lvl="1" indent="-17462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2"/>
                  </a:solidFill>
                </a:rPr>
                <a:t>Across engagement layers</a:t>
              </a:r>
            </a:p>
            <a:p>
              <a:pPr marL="28575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End to End Security</a:t>
              </a:r>
            </a:p>
            <a:p>
              <a:pPr lvl="1" indent="-174625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700" dirty="0">
                  <a:solidFill>
                    <a:schemeClr val="tx2"/>
                  </a:solidFill>
                </a:rPr>
                <a:t>Engagement, </a:t>
              </a:r>
              <a:r>
                <a:rPr lang="en-US" sz="700" dirty="0" smtClean="0">
                  <a:solidFill>
                    <a:schemeClr val="tx2"/>
                  </a:solidFill>
                </a:rPr>
                <a:t>Device, Network</a:t>
              </a:r>
              <a:r>
                <a:rPr lang="en-US" sz="700" dirty="0">
                  <a:solidFill>
                    <a:schemeClr val="tx2"/>
                  </a:solidFill>
                </a:rPr>
                <a:t>, </a:t>
              </a:r>
              <a:r>
                <a:rPr lang="en-US" sz="700" dirty="0" smtClean="0">
                  <a:solidFill>
                    <a:schemeClr val="tx2"/>
                  </a:solidFill>
                </a:rPr>
                <a:t>Backend</a:t>
              </a:r>
              <a:endParaRPr lang="en-US" sz="700" dirty="0">
                <a:solidFill>
                  <a:schemeClr val="tx2"/>
                </a:solidFill>
              </a:endParaRPr>
            </a:p>
            <a:p>
              <a:pPr marL="28575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>
                  <a:solidFill>
                    <a:schemeClr val="tx2"/>
                  </a:solidFill>
                </a:rPr>
                <a:t>Compliance built within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29985" y="3183841"/>
            <a:ext cx="2687264" cy="1236236"/>
            <a:chOff x="1206670" y="3093491"/>
            <a:chExt cx="2615053" cy="1236236"/>
          </a:xfrm>
        </p:grpSpPr>
        <p:sp>
          <p:nvSpPr>
            <p:cNvPr id="17" name="Rounded Rectangle 16"/>
            <p:cNvSpPr/>
            <p:nvPr/>
          </p:nvSpPr>
          <p:spPr>
            <a:xfrm>
              <a:off x="1206670" y="3096353"/>
              <a:ext cx="2615053" cy="117922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5">
                <a:hueOff val="-4924568"/>
                <a:satOff val="30075"/>
                <a:lumOff val="1627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TextBox 4"/>
            <p:cNvSpPr txBox="1"/>
            <p:nvPr/>
          </p:nvSpPr>
          <p:spPr>
            <a:xfrm>
              <a:off x="1281072" y="3093491"/>
              <a:ext cx="2240923" cy="1236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Micro-services</a:t>
              </a:r>
            </a:p>
            <a:p>
              <a:pPr marL="398463" lvl="1" indent="-16668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sz="800" dirty="0" smtClean="0">
                  <a:solidFill>
                    <a:schemeClr val="tx2"/>
                  </a:solidFill>
                </a:rPr>
                <a:t>Independent </a:t>
              </a:r>
              <a:r>
                <a:rPr lang="en-US" sz="800" dirty="0">
                  <a:solidFill>
                    <a:schemeClr val="tx2"/>
                  </a:solidFill>
                </a:rPr>
                <a:t>Backend (logic) /Front end (UX)</a:t>
              </a:r>
              <a:endParaRPr lang="en-US" sz="1000" dirty="0">
                <a:solidFill>
                  <a:schemeClr val="tx2"/>
                </a:solidFill>
              </a:endParaRPr>
            </a:p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IoT Plug-in </a:t>
              </a:r>
              <a:r>
                <a:rPr lang="en-US" sz="1000" dirty="0">
                  <a:solidFill>
                    <a:schemeClr val="tx2"/>
                  </a:solidFill>
                </a:rPr>
                <a:t>/ </a:t>
              </a:r>
              <a:r>
                <a:rPr lang="en-US" sz="1000" dirty="0" smtClean="0">
                  <a:solidFill>
                    <a:schemeClr val="tx2"/>
                  </a:solidFill>
                </a:rPr>
                <a:t>Connectors</a:t>
              </a:r>
              <a:endParaRPr lang="en-US" sz="1000" dirty="0">
                <a:solidFill>
                  <a:schemeClr val="tx2"/>
                </a:solidFill>
              </a:endParaRPr>
            </a:p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Elastic API Integration</a:t>
              </a:r>
            </a:p>
            <a:p>
              <a:pPr marL="228600" lvl="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Multiple 3</a:t>
              </a:r>
              <a:r>
                <a:rPr lang="en-US" sz="1000" baseline="30000" dirty="0" smtClean="0">
                  <a:solidFill>
                    <a:schemeClr val="tx2"/>
                  </a:solidFill>
                </a:rPr>
                <a:t>rd</a:t>
              </a:r>
              <a:r>
                <a:rPr lang="en-US" sz="1000" dirty="0" smtClean="0">
                  <a:solidFill>
                    <a:schemeClr val="tx2"/>
                  </a:solidFill>
                </a:rPr>
                <a:t> party incorporations</a:t>
              </a:r>
            </a:p>
            <a:p>
              <a:pPr marL="228600" indent="-228600">
                <a:spcAft>
                  <a:spcPts val="200"/>
                </a:spcAft>
                <a:buFont typeface="+mj-lt"/>
                <a:buAutoNum type="arabicPeriod"/>
              </a:pPr>
              <a:r>
                <a:rPr lang="en-US" sz="1000" dirty="0" smtClean="0">
                  <a:solidFill>
                    <a:schemeClr val="tx2"/>
                  </a:solidFill>
                </a:rPr>
                <a:t>Service delivery</a:t>
              </a:r>
              <a:endParaRPr lang="en-US" sz="1000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Tenets of the Architecture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399239" y="949864"/>
          <a:ext cx="4027385" cy="3538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98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 303"/>
          <p:cNvSpPr/>
          <p:nvPr/>
        </p:nvSpPr>
        <p:spPr>
          <a:xfrm>
            <a:off x="5412209" y="1415395"/>
            <a:ext cx="1043714" cy="27432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68577" tIns="34289" rIns="68577" bIns="34289" rtlCol="0" anchor="ctr"/>
          <a:lstStyle/>
          <a:p>
            <a:pPr algn="ctr">
              <a:lnSpc>
                <a:spcPts val="750"/>
              </a:lnSpc>
              <a:defRPr/>
            </a:pPr>
            <a:r>
              <a: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Alerts / Notification</a:t>
            </a:r>
          </a:p>
          <a:p>
            <a:pPr algn="ctr">
              <a:lnSpc>
                <a:spcPts val="750"/>
              </a:lnSpc>
              <a:defRPr/>
            </a:pPr>
            <a:r>
              <a: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Management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2495176" y="2755358"/>
            <a:ext cx="1282598" cy="180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770997" y="1389770"/>
            <a:ext cx="184268" cy="2711773"/>
          </a:xfrm>
          <a:prstGeom prst="rect">
            <a:avLst/>
          </a:prstGeom>
          <a:solidFill>
            <a:schemeClr val="bg2">
              <a:lumMod val="85000"/>
            </a:schemeClr>
          </a:solidFill>
          <a:ln w="6350" cap="flat" cmpd="sng" algn="ctr">
            <a:noFill/>
            <a:prstDash val="dash"/>
          </a:ln>
          <a:effectLst/>
        </p:spPr>
        <p:txBody>
          <a:bodyPr lIns="68567" tIns="34284" rIns="68567" bIns="34284" rtlCol="0" anchor="ctr"/>
          <a:lstStyle/>
          <a:p>
            <a:pPr algn="ctr" defTabSz="685678">
              <a:defRPr/>
            </a:pPr>
            <a:endParaRPr lang="en-US" sz="1125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1481673" y="1031144"/>
            <a:ext cx="1013502" cy="3209499"/>
          </a:xfrm>
          <a:prstGeom prst="rect">
            <a:avLst/>
          </a:prstGeom>
          <a:solidFill>
            <a:schemeClr val="bg2">
              <a:lumMod val="85000"/>
            </a:schemeClr>
          </a:solidFill>
          <a:ln w="6350" cap="flat" cmpd="sng" algn="ctr">
            <a:noFill/>
            <a:prstDash val="dash"/>
          </a:ln>
          <a:effectLst/>
        </p:spPr>
        <p:txBody>
          <a:bodyPr lIns="68567" tIns="34284" rIns="68567" bIns="34284" rtlCol="0" anchor="ctr"/>
          <a:lstStyle/>
          <a:p>
            <a:pPr algn="ctr" defTabSz="685678">
              <a:defRPr/>
            </a:pPr>
            <a:endParaRPr lang="en-US" sz="1125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10121" y="2427094"/>
            <a:ext cx="755232" cy="7617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685678">
              <a:lnSpc>
                <a:spcPct val="150000"/>
              </a:lnSpc>
              <a:defRPr/>
            </a:pPr>
            <a:r>
              <a:rPr lang="en-US" sz="750" b="1" i="1" u="sng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PROTOCOLS</a:t>
            </a: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HTTPS</a:t>
            </a:r>
            <a:endParaRPr lang="en-US" sz="750" i="1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COAP</a:t>
            </a: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MQTT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2403" y="1453835"/>
            <a:ext cx="742950" cy="7617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685678">
              <a:lnSpc>
                <a:spcPct val="150000"/>
              </a:lnSpc>
              <a:defRPr/>
            </a:pPr>
            <a:r>
              <a:rPr lang="en-US" sz="750" b="1" i="1" u="sng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CHANNELS</a:t>
            </a: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Wi-Fi</a:t>
            </a: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Ethernet</a:t>
            </a: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Bluetooth</a:t>
            </a:r>
            <a:endParaRPr lang="en-US" sz="750" i="1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8401" y="200669"/>
            <a:ext cx="4113050" cy="317792"/>
          </a:xfrm>
        </p:spPr>
        <p:txBody>
          <a:bodyPr/>
          <a:lstStyle/>
          <a:p>
            <a:r>
              <a:rPr lang="en-US" sz="1600" dirty="0" smtClean="0"/>
              <a:t>Connected </a:t>
            </a:r>
            <a:r>
              <a:rPr lang="en-US" sz="1600" dirty="0"/>
              <a:t>Home </a:t>
            </a:r>
            <a:r>
              <a:rPr lang="en-US" sz="1600" dirty="0" smtClean="0"/>
              <a:t>Ecosystem Architecture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9" name="Rectangle 348"/>
          <p:cNvSpPr/>
          <p:nvPr/>
        </p:nvSpPr>
        <p:spPr>
          <a:xfrm>
            <a:off x="7894923" y="1031144"/>
            <a:ext cx="1070120" cy="35366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noFill/>
            <a:prstDash val="dash"/>
          </a:ln>
          <a:effectLst/>
        </p:spPr>
        <p:txBody>
          <a:bodyPr lIns="68567" tIns="34284" rIns="68567" bIns="34284" rtlCol="0" anchor="ctr"/>
          <a:lstStyle/>
          <a:p>
            <a:pPr algn="ctr" defTabSz="685678">
              <a:defRPr/>
            </a:pPr>
            <a:endParaRPr lang="en-US" sz="1125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7900614" y="1503450"/>
            <a:ext cx="824297" cy="6780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7900614" y="2180751"/>
            <a:ext cx="824297" cy="6780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8288267" y="3463633"/>
            <a:ext cx="5645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75" dirty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Dashboard</a:t>
            </a:r>
          </a:p>
        </p:txBody>
      </p:sp>
      <p:sp>
        <p:nvSpPr>
          <p:cNvPr id="340" name="Rectangle 339"/>
          <p:cNvSpPr/>
          <p:nvPr/>
        </p:nvSpPr>
        <p:spPr>
          <a:xfrm>
            <a:off x="7904012" y="3539307"/>
            <a:ext cx="824297" cy="6780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615980" y="3398150"/>
            <a:ext cx="755232" cy="5886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lIns="68567" tIns="34284" rIns="68567" bIns="34284" rtlCol="0">
            <a:spAutoFit/>
          </a:bodyPr>
          <a:lstStyle/>
          <a:p>
            <a:pPr algn="ctr" defTabSz="685678">
              <a:lnSpc>
                <a:spcPct val="150000"/>
              </a:lnSpc>
              <a:defRPr/>
            </a:pPr>
            <a:r>
              <a:rPr lang="en-US" sz="750" b="1" i="1" u="sng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HIERARCHY</a:t>
            </a:r>
            <a:endParaRPr lang="en-US" sz="750" b="1" i="1" u="sng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Networks</a:t>
            </a:r>
            <a:endParaRPr lang="en-US" sz="750" i="1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685678">
              <a:lnSpc>
                <a:spcPct val="150000"/>
              </a:lnSpc>
              <a:defRPr/>
            </a:pP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FOG</a:t>
            </a:r>
            <a:endParaRPr lang="en-US" sz="750" i="1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="" xmlns:a16="http://schemas.microsoft.com/office/drawing/2014/main" id="{8C80779E-B726-8142-8C19-E5B884DD44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369" y="1520307"/>
            <a:ext cx="896350" cy="46703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890637" y="3040986"/>
            <a:ext cx="993901" cy="1176585"/>
            <a:chOff x="7900614" y="2719622"/>
            <a:chExt cx="993901" cy="1176585"/>
          </a:xfrm>
        </p:grpSpPr>
        <p:sp>
          <p:nvSpPr>
            <p:cNvPr id="330" name="Rectangle 329"/>
            <p:cNvSpPr/>
            <p:nvPr/>
          </p:nvSpPr>
          <p:spPr>
            <a:xfrm>
              <a:off x="7900614" y="2719622"/>
              <a:ext cx="824297" cy="6780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34" name="Picture 3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7482" y="2881431"/>
              <a:ext cx="232944" cy="182930"/>
            </a:xfrm>
            <a:prstGeom prst="rect">
              <a:avLst/>
            </a:prstGeom>
          </p:spPr>
        </p:pic>
        <p:sp>
          <p:nvSpPr>
            <p:cNvPr id="337" name="TextBox 336"/>
            <p:cNvSpPr txBox="1"/>
            <p:nvPr/>
          </p:nvSpPr>
          <p:spPr>
            <a:xfrm>
              <a:off x="7921610" y="3136306"/>
              <a:ext cx="497251" cy="19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75" dirty="0">
                  <a:solidFill>
                    <a:schemeClr val="tx2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Analytics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916331" y="3402670"/>
              <a:ext cx="503664" cy="493537"/>
              <a:chOff x="2278499" y="5064041"/>
              <a:chExt cx="503664" cy="493537"/>
            </a:xfrm>
          </p:grpSpPr>
          <p:sp>
            <p:nvSpPr>
              <p:cNvPr id="336" name="TextBox 335"/>
              <p:cNvSpPr txBox="1"/>
              <p:nvPr/>
            </p:nvSpPr>
            <p:spPr>
              <a:xfrm>
                <a:off x="2278499" y="5257496"/>
                <a:ext cx="50366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675" dirty="0">
                    <a:solidFill>
                      <a:schemeClr val="tx2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Business </a:t>
                </a:r>
              </a:p>
              <a:p>
                <a:pPr algn="ctr"/>
                <a:r>
                  <a:rPr lang="en-US" sz="675" dirty="0" smtClean="0">
                    <a:solidFill>
                      <a:schemeClr val="tx2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Insights</a:t>
                </a:r>
                <a:endParaRPr lang="en-US" sz="675" dirty="0">
                  <a:solidFill>
                    <a:schemeClr val="tx2"/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67369" y="5064041"/>
                <a:ext cx="144073" cy="184594"/>
              </a:xfrm>
              <a:prstGeom prst="rect">
                <a:avLst/>
              </a:prstGeom>
              <a:solidFill>
                <a:schemeClr val="accent2"/>
              </a:solidFill>
            </p:spPr>
          </p:pic>
        </p:grpSp>
        <p:sp>
          <p:nvSpPr>
            <p:cNvPr id="343" name="TextBox 342"/>
            <p:cNvSpPr txBox="1"/>
            <p:nvPr/>
          </p:nvSpPr>
          <p:spPr>
            <a:xfrm>
              <a:off x="8326420" y="3631348"/>
              <a:ext cx="568095" cy="2077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75" dirty="0">
                  <a:solidFill>
                    <a:schemeClr val="tx2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Interactive</a:t>
              </a:r>
            </a:p>
            <a:p>
              <a:pPr algn="ctr"/>
              <a:r>
                <a:rPr lang="en-US" sz="675" dirty="0">
                  <a:solidFill>
                    <a:schemeClr val="tx2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Visualization</a:t>
              </a:r>
            </a:p>
          </p:txBody>
        </p:sp>
        <p:sp>
          <p:nvSpPr>
            <p:cNvPr id="355" name="Freeform 158"/>
            <p:cNvSpPr>
              <a:spLocks noEditPoints="1"/>
            </p:cNvSpPr>
            <p:nvPr/>
          </p:nvSpPr>
          <p:spPr bwMode="auto">
            <a:xfrm>
              <a:off x="8464461" y="3380859"/>
              <a:ext cx="262579" cy="171703"/>
            </a:xfrm>
            <a:custGeom>
              <a:avLst/>
              <a:gdLst>
                <a:gd name="T0" fmla="*/ 175 w 187"/>
                <a:gd name="T1" fmla="*/ 106 h 135"/>
                <a:gd name="T2" fmla="*/ 11 w 187"/>
                <a:gd name="T3" fmla="*/ 106 h 135"/>
                <a:gd name="T4" fmla="*/ 11 w 187"/>
                <a:gd name="T5" fmla="*/ 11 h 135"/>
                <a:gd name="T6" fmla="*/ 175 w 187"/>
                <a:gd name="T7" fmla="*/ 11 h 135"/>
                <a:gd name="T8" fmla="*/ 175 w 187"/>
                <a:gd name="T9" fmla="*/ 106 h 135"/>
                <a:gd name="T10" fmla="*/ 182 w 187"/>
                <a:gd name="T11" fmla="*/ 0 h 135"/>
                <a:gd name="T12" fmla="*/ 5 w 187"/>
                <a:gd name="T13" fmla="*/ 0 h 135"/>
                <a:gd name="T14" fmla="*/ 0 w 187"/>
                <a:gd name="T15" fmla="*/ 4 h 135"/>
                <a:gd name="T16" fmla="*/ 0 w 187"/>
                <a:gd name="T17" fmla="*/ 131 h 135"/>
                <a:gd name="T18" fmla="*/ 5 w 187"/>
                <a:gd name="T19" fmla="*/ 135 h 135"/>
                <a:gd name="T20" fmla="*/ 182 w 187"/>
                <a:gd name="T21" fmla="*/ 135 h 135"/>
                <a:gd name="T22" fmla="*/ 187 w 187"/>
                <a:gd name="T23" fmla="*/ 131 h 135"/>
                <a:gd name="T24" fmla="*/ 187 w 187"/>
                <a:gd name="T25" fmla="*/ 4 h 135"/>
                <a:gd name="T26" fmla="*/ 182 w 187"/>
                <a:gd name="T2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7" h="135">
                  <a:moveTo>
                    <a:pt x="175" y="106"/>
                  </a:moveTo>
                  <a:cubicBezTo>
                    <a:pt x="11" y="106"/>
                    <a:pt x="11" y="106"/>
                    <a:pt x="11" y="10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06"/>
                    <a:pt x="175" y="106"/>
                    <a:pt x="175" y="106"/>
                  </a:cubicBezTo>
                  <a:close/>
                  <a:moveTo>
                    <a:pt x="18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3"/>
                    <a:pt x="2" y="135"/>
                    <a:pt x="5" y="135"/>
                  </a:cubicBezTo>
                  <a:cubicBezTo>
                    <a:pt x="182" y="135"/>
                    <a:pt x="182" y="135"/>
                    <a:pt x="182" y="135"/>
                  </a:cubicBezTo>
                  <a:cubicBezTo>
                    <a:pt x="185" y="135"/>
                    <a:pt x="187" y="133"/>
                    <a:pt x="187" y="131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87" y="2"/>
                    <a:pt x="185" y="0"/>
                    <a:pt x="182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8484347" y="3412614"/>
              <a:ext cx="213434" cy="170431"/>
              <a:chOff x="2850500" y="5068939"/>
              <a:chExt cx="213434" cy="170431"/>
            </a:xfrm>
          </p:grpSpPr>
          <p:sp>
            <p:nvSpPr>
              <p:cNvPr id="353" name="Freeform 156"/>
              <p:cNvSpPr>
                <a:spLocks/>
              </p:cNvSpPr>
              <p:nvPr/>
            </p:nvSpPr>
            <p:spPr bwMode="auto">
              <a:xfrm>
                <a:off x="2858925" y="5077842"/>
                <a:ext cx="196583" cy="81400"/>
              </a:xfrm>
              <a:custGeom>
                <a:avLst/>
                <a:gdLst>
                  <a:gd name="T0" fmla="*/ 4 w 140"/>
                  <a:gd name="T1" fmla="*/ 64 h 64"/>
                  <a:gd name="T2" fmla="*/ 1 w 140"/>
                  <a:gd name="T3" fmla="*/ 62 h 64"/>
                  <a:gd name="T4" fmla="*/ 2 w 140"/>
                  <a:gd name="T5" fmla="*/ 56 h 64"/>
                  <a:gd name="T6" fmla="*/ 31 w 140"/>
                  <a:gd name="T7" fmla="*/ 37 h 64"/>
                  <a:gd name="T8" fmla="*/ 61 w 140"/>
                  <a:gd name="T9" fmla="*/ 46 h 64"/>
                  <a:gd name="T10" fmla="*/ 86 w 140"/>
                  <a:gd name="T11" fmla="*/ 17 h 64"/>
                  <a:gd name="T12" fmla="*/ 109 w 140"/>
                  <a:gd name="T13" fmla="*/ 34 h 64"/>
                  <a:gd name="T14" fmla="*/ 132 w 140"/>
                  <a:gd name="T15" fmla="*/ 2 h 64"/>
                  <a:gd name="T16" fmla="*/ 137 w 140"/>
                  <a:gd name="T17" fmla="*/ 1 h 64"/>
                  <a:gd name="T18" fmla="*/ 138 w 140"/>
                  <a:gd name="T19" fmla="*/ 7 h 64"/>
                  <a:gd name="T20" fmla="*/ 111 w 140"/>
                  <a:gd name="T21" fmla="*/ 45 h 64"/>
                  <a:gd name="T22" fmla="*/ 87 w 140"/>
                  <a:gd name="T23" fmla="*/ 28 h 64"/>
                  <a:gd name="T24" fmla="*/ 64 w 140"/>
                  <a:gd name="T25" fmla="*/ 55 h 64"/>
                  <a:gd name="T26" fmla="*/ 32 w 140"/>
                  <a:gd name="T27" fmla="*/ 46 h 64"/>
                  <a:gd name="T28" fmla="*/ 7 w 140"/>
                  <a:gd name="T29" fmla="*/ 63 h 64"/>
                  <a:gd name="T30" fmla="*/ 4 w 140"/>
                  <a:gd name="T31" fmla="*/ 64 h 64"/>
                  <a:gd name="T32" fmla="*/ 4 w 140"/>
                  <a:gd name="T3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0" h="64">
                    <a:moveTo>
                      <a:pt x="4" y="64"/>
                    </a:moveTo>
                    <a:cubicBezTo>
                      <a:pt x="3" y="64"/>
                      <a:pt x="2" y="63"/>
                      <a:pt x="1" y="62"/>
                    </a:cubicBezTo>
                    <a:cubicBezTo>
                      <a:pt x="0" y="60"/>
                      <a:pt x="0" y="58"/>
                      <a:pt x="2" y="5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61" y="46"/>
                      <a:pt x="61" y="46"/>
                      <a:pt x="61" y="46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32" y="2"/>
                      <a:pt x="132" y="2"/>
                      <a:pt x="132" y="2"/>
                    </a:cubicBezTo>
                    <a:cubicBezTo>
                      <a:pt x="133" y="0"/>
                      <a:pt x="136" y="0"/>
                      <a:pt x="137" y="1"/>
                    </a:cubicBezTo>
                    <a:cubicBezTo>
                      <a:pt x="139" y="2"/>
                      <a:pt x="140" y="5"/>
                      <a:pt x="138" y="7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6" y="64"/>
                      <a:pt x="5" y="64"/>
                      <a:pt x="4" y="64"/>
                    </a:cubicBezTo>
                    <a:cubicBezTo>
                      <a:pt x="4" y="64"/>
                      <a:pt x="4" y="64"/>
                      <a:pt x="4" y="6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157"/>
              <p:cNvSpPr>
                <a:spLocks/>
              </p:cNvSpPr>
              <p:nvPr/>
            </p:nvSpPr>
            <p:spPr bwMode="auto">
              <a:xfrm>
                <a:off x="2923517" y="5217748"/>
                <a:ext cx="68805" cy="12719"/>
              </a:xfrm>
              <a:custGeom>
                <a:avLst/>
                <a:gdLst>
                  <a:gd name="T0" fmla="*/ 0 w 98"/>
                  <a:gd name="T1" fmla="*/ 0 h 20"/>
                  <a:gd name="T2" fmla="*/ 0 w 98"/>
                  <a:gd name="T3" fmla="*/ 20 h 20"/>
                  <a:gd name="T4" fmla="*/ 98 w 98"/>
                  <a:gd name="T5" fmla="*/ 20 h 20"/>
                  <a:gd name="T6" fmla="*/ 98 w 98"/>
                  <a:gd name="T7" fmla="*/ 0 h 20"/>
                  <a:gd name="T8" fmla="*/ 0 w 98"/>
                  <a:gd name="T9" fmla="*/ 0 h 20"/>
                  <a:gd name="T10" fmla="*/ 0 w 98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" h="20">
                    <a:moveTo>
                      <a:pt x="0" y="0"/>
                    </a:moveTo>
                    <a:lnTo>
                      <a:pt x="0" y="20"/>
                    </a:lnTo>
                    <a:lnTo>
                      <a:pt x="98" y="20"/>
                    </a:lnTo>
                    <a:lnTo>
                      <a:pt x="98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159"/>
              <p:cNvSpPr>
                <a:spLocks/>
              </p:cNvSpPr>
              <p:nvPr/>
            </p:nvSpPr>
            <p:spPr bwMode="auto">
              <a:xfrm>
                <a:off x="2902454" y="5234283"/>
                <a:ext cx="110929" cy="5087"/>
              </a:xfrm>
              <a:custGeom>
                <a:avLst/>
                <a:gdLst>
                  <a:gd name="T0" fmla="*/ 76 w 79"/>
                  <a:gd name="T1" fmla="*/ 0 h 4"/>
                  <a:gd name="T2" fmla="*/ 3 w 79"/>
                  <a:gd name="T3" fmla="*/ 0 h 4"/>
                  <a:gd name="T4" fmla="*/ 0 w 79"/>
                  <a:gd name="T5" fmla="*/ 3 h 4"/>
                  <a:gd name="T6" fmla="*/ 0 w 79"/>
                  <a:gd name="T7" fmla="*/ 4 h 4"/>
                  <a:gd name="T8" fmla="*/ 79 w 79"/>
                  <a:gd name="T9" fmla="*/ 4 h 4"/>
                  <a:gd name="T10" fmla="*/ 79 w 79"/>
                  <a:gd name="T11" fmla="*/ 3 h 4"/>
                  <a:gd name="T12" fmla="*/ 76 w 79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">
                    <a:moveTo>
                      <a:pt x="7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1"/>
                      <a:pt x="78" y="0"/>
                      <a:pt x="76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Oval 160"/>
              <p:cNvSpPr>
                <a:spLocks noChangeArrowheads="1"/>
              </p:cNvSpPr>
              <p:nvPr/>
            </p:nvSpPr>
            <p:spPr bwMode="auto">
              <a:xfrm>
                <a:off x="2850500" y="5140164"/>
                <a:ext cx="29488" cy="279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Oval 161"/>
              <p:cNvSpPr>
                <a:spLocks noChangeArrowheads="1"/>
              </p:cNvSpPr>
              <p:nvPr/>
            </p:nvSpPr>
            <p:spPr bwMode="auto">
              <a:xfrm>
                <a:off x="2888413" y="5117270"/>
                <a:ext cx="30892" cy="267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Oval 162"/>
              <p:cNvSpPr>
                <a:spLocks noChangeArrowheads="1"/>
              </p:cNvSpPr>
              <p:nvPr/>
            </p:nvSpPr>
            <p:spPr bwMode="auto">
              <a:xfrm>
                <a:off x="2931942" y="5128717"/>
                <a:ext cx="29488" cy="267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Oval 163"/>
              <p:cNvSpPr>
                <a:spLocks noChangeArrowheads="1"/>
              </p:cNvSpPr>
              <p:nvPr/>
            </p:nvSpPr>
            <p:spPr bwMode="auto">
              <a:xfrm>
                <a:off x="2965642" y="5093104"/>
                <a:ext cx="30892" cy="267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Oval 164"/>
              <p:cNvSpPr>
                <a:spLocks noChangeArrowheads="1"/>
              </p:cNvSpPr>
              <p:nvPr/>
            </p:nvSpPr>
            <p:spPr bwMode="auto">
              <a:xfrm>
                <a:off x="2999342" y="5114726"/>
                <a:ext cx="29488" cy="26709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Oval 165"/>
              <p:cNvSpPr>
                <a:spLocks noChangeArrowheads="1"/>
              </p:cNvSpPr>
              <p:nvPr/>
            </p:nvSpPr>
            <p:spPr bwMode="auto">
              <a:xfrm>
                <a:off x="3033042" y="5068939"/>
                <a:ext cx="30892" cy="27981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solidFill>
                    <a:prstClr val="black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15" name="Picture 114">
              <a:extLst>
                <a:ext uri="{FF2B5EF4-FFF2-40B4-BE49-F238E27FC236}">
                  <a16:creationId xmlns="" xmlns:a16="http://schemas.microsoft.com/office/drawing/2014/main" id="{D8A8B2A3-3A6A-6B4F-B443-F557E0D2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7743" y="2814026"/>
              <a:ext cx="371603" cy="331789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490" y="1478700"/>
            <a:ext cx="215460" cy="210776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7865584" y="1973386"/>
            <a:ext cx="1074333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75" dirty="0" smtClean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Mobile, Home Pods, Web</a:t>
            </a:r>
            <a:endParaRPr lang="en-US" sz="675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8118956" y="2376213"/>
            <a:ext cx="257404" cy="311261"/>
            <a:chOff x="2524125" y="2476500"/>
            <a:chExt cx="949325" cy="949325"/>
          </a:xfrm>
          <a:noFill/>
        </p:grpSpPr>
        <p:sp>
          <p:nvSpPr>
            <p:cNvPr id="132" name="Oval 13"/>
            <p:cNvSpPr>
              <a:spLocks noChangeArrowheads="1"/>
            </p:cNvSpPr>
            <p:nvPr/>
          </p:nvSpPr>
          <p:spPr bwMode="auto">
            <a:xfrm>
              <a:off x="2524125" y="2476500"/>
              <a:ext cx="949325" cy="949325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33" name="Freeform 18"/>
            <p:cNvSpPr>
              <a:spLocks noEditPoints="1"/>
            </p:cNvSpPr>
            <p:nvPr/>
          </p:nvSpPr>
          <p:spPr bwMode="auto">
            <a:xfrm>
              <a:off x="2709863" y="2693988"/>
              <a:ext cx="579438" cy="514350"/>
            </a:xfrm>
            <a:custGeom>
              <a:avLst/>
              <a:gdLst>
                <a:gd name="T0" fmla="*/ 601 w 649"/>
                <a:gd name="T1" fmla="*/ 226 h 575"/>
                <a:gd name="T2" fmla="*/ 449 w 649"/>
                <a:gd name="T3" fmla="*/ 150 h 575"/>
                <a:gd name="T4" fmla="*/ 324 w 649"/>
                <a:gd name="T5" fmla="*/ 92 h 575"/>
                <a:gd name="T6" fmla="*/ 200 w 649"/>
                <a:gd name="T7" fmla="*/ 150 h 575"/>
                <a:gd name="T8" fmla="*/ 46 w 649"/>
                <a:gd name="T9" fmla="*/ 226 h 575"/>
                <a:gd name="T10" fmla="*/ 5 w 649"/>
                <a:gd name="T11" fmla="*/ 168 h 575"/>
                <a:gd name="T12" fmla="*/ 324 w 649"/>
                <a:gd name="T13" fmla="*/ 0 h 575"/>
                <a:gd name="T14" fmla="*/ 612 w 649"/>
                <a:gd name="T15" fmla="*/ 224 h 575"/>
                <a:gd name="T16" fmla="*/ 473 w 649"/>
                <a:gd name="T17" fmla="*/ 179 h 575"/>
                <a:gd name="T18" fmla="*/ 601 w 649"/>
                <a:gd name="T19" fmla="*/ 212 h 575"/>
                <a:gd name="T20" fmla="*/ 629 w 649"/>
                <a:gd name="T21" fmla="*/ 166 h 575"/>
                <a:gd name="T22" fmla="*/ 324 w 649"/>
                <a:gd name="T23" fmla="*/ 14 h 575"/>
                <a:gd name="T24" fmla="*/ 40 w 649"/>
                <a:gd name="T25" fmla="*/ 211 h 575"/>
                <a:gd name="T26" fmla="*/ 176 w 649"/>
                <a:gd name="T27" fmla="*/ 179 h 575"/>
                <a:gd name="T28" fmla="*/ 199 w 649"/>
                <a:gd name="T29" fmla="*/ 104 h 575"/>
                <a:gd name="T30" fmla="*/ 450 w 649"/>
                <a:gd name="T31" fmla="*/ 104 h 575"/>
                <a:gd name="T32" fmla="*/ 473 w 649"/>
                <a:gd name="T33" fmla="*/ 179 h 575"/>
                <a:gd name="T34" fmla="*/ 163 w 649"/>
                <a:gd name="T35" fmla="*/ 316 h 575"/>
                <a:gd name="T36" fmla="*/ 254 w 649"/>
                <a:gd name="T37" fmla="*/ 316 h 575"/>
                <a:gd name="T38" fmla="*/ 209 w 649"/>
                <a:gd name="T39" fmla="*/ 285 h 575"/>
                <a:gd name="T40" fmla="*/ 209 w 649"/>
                <a:gd name="T41" fmla="*/ 348 h 575"/>
                <a:gd name="T42" fmla="*/ 209 w 649"/>
                <a:gd name="T43" fmla="*/ 285 h 575"/>
                <a:gd name="T44" fmla="*/ 270 w 649"/>
                <a:gd name="T45" fmla="*/ 316 h 575"/>
                <a:gd name="T46" fmla="*/ 361 w 649"/>
                <a:gd name="T47" fmla="*/ 316 h 575"/>
                <a:gd name="T48" fmla="*/ 316 w 649"/>
                <a:gd name="T49" fmla="*/ 285 h 575"/>
                <a:gd name="T50" fmla="*/ 316 w 649"/>
                <a:gd name="T51" fmla="*/ 348 h 575"/>
                <a:gd name="T52" fmla="*/ 316 w 649"/>
                <a:gd name="T53" fmla="*/ 285 h 575"/>
                <a:gd name="T54" fmla="*/ 377 w 649"/>
                <a:gd name="T55" fmla="*/ 316 h 575"/>
                <a:gd name="T56" fmla="*/ 468 w 649"/>
                <a:gd name="T57" fmla="*/ 316 h 575"/>
                <a:gd name="T58" fmla="*/ 422 w 649"/>
                <a:gd name="T59" fmla="*/ 285 h 575"/>
                <a:gd name="T60" fmla="*/ 422 w 649"/>
                <a:gd name="T61" fmla="*/ 348 h 575"/>
                <a:gd name="T62" fmla="*/ 422 w 649"/>
                <a:gd name="T63" fmla="*/ 285 h 575"/>
                <a:gd name="T64" fmla="*/ 163 w 649"/>
                <a:gd name="T65" fmla="*/ 426 h 575"/>
                <a:gd name="T66" fmla="*/ 254 w 649"/>
                <a:gd name="T67" fmla="*/ 426 h 575"/>
                <a:gd name="T68" fmla="*/ 209 w 649"/>
                <a:gd name="T69" fmla="*/ 394 h 575"/>
                <a:gd name="T70" fmla="*/ 209 w 649"/>
                <a:gd name="T71" fmla="*/ 458 h 575"/>
                <a:gd name="T72" fmla="*/ 209 w 649"/>
                <a:gd name="T73" fmla="*/ 394 h 575"/>
                <a:gd name="T74" fmla="*/ 270 w 649"/>
                <a:gd name="T75" fmla="*/ 426 h 575"/>
                <a:gd name="T76" fmla="*/ 361 w 649"/>
                <a:gd name="T77" fmla="*/ 426 h 575"/>
                <a:gd name="T78" fmla="*/ 316 w 649"/>
                <a:gd name="T79" fmla="*/ 394 h 575"/>
                <a:gd name="T80" fmla="*/ 316 w 649"/>
                <a:gd name="T81" fmla="*/ 458 h 575"/>
                <a:gd name="T82" fmla="*/ 316 w 649"/>
                <a:gd name="T83" fmla="*/ 394 h 575"/>
                <a:gd name="T84" fmla="*/ 377 w 649"/>
                <a:gd name="T85" fmla="*/ 426 h 575"/>
                <a:gd name="T86" fmla="*/ 468 w 649"/>
                <a:gd name="T87" fmla="*/ 426 h 575"/>
                <a:gd name="T88" fmla="*/ 422 w 649"/>
                <a:gd name="T89" fmla="*/ 394 h 575"/>
                <a:gd name="T90" fmla="*/ 422 w 649"/>
                <a:gd name="T91" fmla="*/ 458 h 575"/>
                <a:gd name="T92" fmla="*/ 422 w 649"/>
                <a:gd name="T93" fmla="*/ 394 h 575"/>
                <a:gd name="T94" fmla="*/ 163 w 649"/>
                <a:gd name="T95" fmla="*/ 529 h 575"/>
                <a:gd name="T96" fmla="*/ 254 w 649"/>
                <a:gd name="T97" fmla="*/ 529 h 575"/>
                <a:gd name="T98" fmla="*/ 209 w 649"/>
                <a:gd name="T99" fmla="*/ 497 h 575"/>
                <a:gd name="T100" fmla="*/ 209 w 649"/>
                <a:gd name="T101" fmla="*/ 561 h 575"/>
                <a:gd name="T102" fmla="*/ 209 w 649"/>
                <a:gd name="T103" fmla="*/ 497 h 575"/>
                <a:gd name="T104" fmla="*/ 270 w 649"/>
                <a:gd name="T105" fmla="*/ 529 h 575"/>
                <a:gd name="T106" fmla="*/ 361 w 649"/>
                <a:gd name="T107" fmla="*/ 529 h 575"/>
                <a:gd name="T108" fmla="*/ 316 w 649"/>
                <a:gd name="T109" fmla="*/ 497 h 575"/>
                <a:gd name="T110" fmla="*/ 316 w 649"/>
                <a:gd name="T111" fmla="*/ 561 h 575"/>
                <a:gd name="T112" fmla="*/ 316 w 649"/>
                <a:gd name="T113" fmla="*/ 497 h 575"/>
                <a:gd name="T114" fmla="*/ 377 w 649"/>
                <a:gd name="T115" fmla="*/ 529 h 575"/>
                <a:gd name="T116" fmla="*/ 468 w 649"/>
                <a:gd name="T117" fmla="*/ 529 h 575"/>
                <a:gd name="T118" fmla="*/ 422 w 649"/>
                <a:gd name="T119" fmla="*/ 497 h 575"/>
                <a:gd name="T120" fmla="*/ 422 w 649"/>
                <a:gd name="T121" fmla="*/ 561 h 575"/>
                <a:gd name="T122" fmla="*/ 422 w 649"/>
                <a:gd name="T123" fmla="*/ 49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9" h="575">
                  <a:moveTo>
                    <a:pt x="601" y="226"/>
                  </a:moveTo>
                  <a:cubicBezTo>
                    <a:pt x="601" y="226"/>
                    <a:pt x="601" y="226"/>
                    <a:pt x="601" y="226"/>
                  </a:cubicBezTo>
                  <a:cubicBezTo>
                    <a:pt x="573" y="226"/>
                    <a:pt x="469" y="202"/>
                    <a:pt x="461" y="186"/>
                  </a:cubicBezTo>
                  <a:cubicBezTo>
                    <a:pt x="458" y="180"/>
                    <a:pt x="454" y="166"/>
                    <a:pt x="449" y="150"/>
                  </a:cubicBezTo>
                  <a:cubicBezTo>
                    <a:pt x="445" y="135"/>
                    <a:pt x="440" y="118"/>
                    <a:pt x="437" y="110"/>
                  </a:cubicBezTo>
                  <a:cubicBezTo>
                    <a:pt x="433" y="102"/>
                    <a:pt x="389" y="92"/>
                    <a:pt x="324" y="92"/>
                  </a:cubicBezTo>
                  <a:cubicBezTo>
                    <a:pt x="260" y="92"/>
                    <a:pt x="216" y="102"/>
                    <a:pt x="212" y="110"/>
                  </a:cubicBezTo>
                  <a:cubicBezTo>
                    <a:pt x="209" y="118"/>
                    <a:pt x="204" y="135"/>
                    <a:pt x="200" y="150"/>
                  </a:cubicBezTo>
                  <a:cubicBezTo>
                    <a:pt x="195" y="166"/>
                    <a:pt x="191" y="180"/>
                    <a:pt x="188" y="186"/>
                  </a:cubicBezTo>
                  <a:cubicBezTo>
                    <a:pt x="180" y="202"/>
                    <a:pt x="75" y="226"/>
                    <a:pt x="46" y="226"/>
                  </a:cubicBezTo>
                  <a:cubicBezTo>
                    <a:pt x="41" y="226"/>
                    <a:pt x="37" y="226"/>
                    <a:pt x="35" y="224"/>
                  </a:cubicBezTo>
                  <a:cubicBezTo>
                    <a:pt x="17" y="217"/>
                    <a:pt x="8" y="189"/>
                    <a:pt x="5" y="168"/>
                  </a:cubicBezTo>
                  <a:cubicBezTo>
                    <a:pt x="0" y="144"/>
                    <a:pt x="0" y="116"/>
                    <a:pt x="4" y="100"/>
                  </a:cubicBezTo>
                  <a:cubicBezTo>
                    <a:pt x="18" y="43"/>
                    <a:pt x="156" y="0"/>
                    <a:pt x="324" y="0"/>
                  </a:cubicBezTo>
                  <a:cubicBezTo>
                    <a:pt x="501" y="0"/>
                    <a:pt x="636" y="42"/>
                    <a:pt x="645" y="100"/>
                  </a:cubicBezTo>
                  <a:cubicBezTo>
                    <a:pt x="649" y="131"/>
                    <a:pt x="644" y="211"/>
                    <a:pt x="612" y="224"/>
                  </a:cubicBezTo>
                  <a:cubicBezTo>
                    <a:pt x="610" y="226"/>
                    <a:pt x="606" y="226"/>
                    <a:pt x="601" y="226"/>
                  </a:cubicBezTo>
                  <a:close/>
                  <a:moveTo>
                    <a:pt x="473" y="179"/>
                  </a:moveTo>
                  <a:cubicBezTo>
                    <a:pt x="482" y="187"/>
                    <a:pt x="567" y="212"/>
                    <a:pt x="601" y="212"/>
                  </a:cubicBezTo>
                  <a:cubicBezTo>
                    <a:pt x="601" y="212"/>
                    <a:pt x="601" y="212"/>
                    <a:pt x="601" y="212"/>
                  </a:cubicBezTo>
                  <a:cubicBezTo>
                    <a:pt x="605" y="212"/>
                    <a:pt x="607" y="212"/>
                    <a:pt x="607" y="211"/>
                  </a:cubicBezTo>
                  <a:cubicBezTo>
                    <a:pt x="616" y="208"/>
                    <a:pt x="624" y="191"/>
                    <a:pt x="629" y="166"/>
                  </a:cubicBezTo>
                  <a:cubicBezTo>
                    <a:pt x="633" y="141"/>
                    <a:pt x="633" y="115"/>
                    <a:pt x="631" y="102"/>
                  </a:cubicBezTo>
                  <a:cubicBezTo>
                    <a:pt x="624" y="59"/>
                    <a:pt x="508" y="14"/>
                    <a:pt x="324" y="14"/>
                  </a:cubicBezTo>
                  <a:cubicBezTo>
                    <a:pt x="146" y="14"/>
                    <a:pt x="29" y="59"/>
                    <a:pt x="18" y="103"/>
                  </a:cubicBezTo>
                  <a:cubicBezTo>
                    <a:pt x="10" y="134"/>
                    <a:pt x="19" y="203"/>
                    <a:pt x="40" y="211"/>
                  </a:cubicBezTo>
                  <a:cubicBezTo>
                    <a:pt x="40" y="212"/>
                    <a:pt x="42" y="212"/>
                    <a:pt x="46" y="212"/>
                  </a:cubicBezTo>
                  <a:cubicBezTo>
                    <a:pt x="80" y="212"/>
                    <a:pt x="167" y="187"/>
                    <a:pt x="176" y="179"/>
                  </a:cubicBezTo>
                  <a:cubicBezTo>
                    <a:pt x="178" y="174"/>
                    <a:pt x="182" y="160"/>
                    <a:pt x="186" y="146"/>
                  </a:cubicBezTo>
                  <a:cubicBezTo>
                    <a:pt x="191" y="130"/>
                    <a:pt x="195" y="113"/>
                    <a:pt x="199" y="104"/>
                  </a:cubicBezTo>
                  <a:cubicBezTo>
                    <a:pt x="203" y="97"/>
                    <a:pt x="222" y="78"/>
                    <a:pt x="324" y="78"/>
                  </a:cubicBezTo>
                  <a:cubicBezTo>
                    <a:pt x="427" y="78"/>
                    <a:pt x="446" y="97"/>
                    <a:pt x="450" y="104"/>
                  </a:cubicBezTo>
                  <a:cubicBezTo>
                    <a:pt x="454" y="113"/>
                    <a:pt x="458" y="130"/>
                    <a:pt x="463" y="146"/>
                  </a:cubicBezTo>
                  <a:cubicBezTo>
                    <a:pt x="467" y="160"/>
                    <a:pt x="471" y="174"/>
                    <a:pt x="473" y="179"/>
                  </a:cubicBezTo>
                  <a:close/>
                  <a:moveTo>
                    <a:pt x="209" y="362"/>
                  </a:moveTo>
                  <a:cubicBezTo>
                    <a:pt x="184" y="362"/>
                    <a:pt x="163" y="341"/>
                    <a:pt x="163" y="316"/>
                  </a:cubicBezTo>
                  <a:cubicBezTo>
                    <a:pt x="163" y="291"/>
                    <a:pt x="184" y="271"/>
                    <a:pt x="209" y="271"/>
                  </a:cubicBezTo>
                  <a:cubicBezTo>
                    <a:pt x="234" y="271"/>
                    <a:pt x="254" y="291"/>
                    <a:pt x="254" y="316"/>
                  </a:cubicBezTo>
                  <a:cubicBezTo>
                    <a:pt x="254" y="341"/>
                    <a:pt x="234" y="362"/>
                    <a:pt x="209" y="362"/>
                  </a:cubicBezTo>
                  <a:close/>
                  <a:moveTo>
                    <a:pt x="209" y="285"/>
                  </a:moveTo>
                  <a:cubicBezTo>
                    <a:pt x="191" y="285"/>
                    <a:pt x="177" y="299"/>
                    <a:pt x="177" y="316"/>
                  </a:cubicBezTo>
                  <a:cubicBezTo>
                    <a:pt x="177" y="334"/>
                    <a:pt x="191" y="348"/>
                    <a:pt x="209" y="348"/>
                  </a:cubicBezTo>
                  <a:cubicBezTo>
                    <a:pt x="226" y="348"/>
                    <a:pt x="240" y="334"/>
                    <a:pt x="240" y="316"/>
                  </a:cubicBezTo>
                  <a:cubicBezTo>
                    <a:pt x="240" y="299"/>
                    <a:pt x="226" y="285"/>
                    <a:pt x="209" y="285"/>
                  </a:cubicBezTo>
                  <a:close/>
                  <a:moveTo>
                    <a:pt x="316" y="362"/>
                  </a:moveTo>
                  <a:cubicBezTo>
                    <a:pt x="290" y="362"/>
                    <a:pt x="270" y="341"/>
                    <a:pt x="270" y="316"/>
                  </a:cubicBezTo>
                  <a:cubicBezTo>
                    <a:pt x="270" y="291"/>
                    <a:pt x="290" y="271"/>
                    <a:pt x="316" y="271"/>
                  </a:cubicBezTo>
                  <a:cubicBezTo>
                    <a:pt x="341" y="271"/>
                    <a:pt x="361" y="291"/>
                    <a:pt x="361" y="316"/>
                  </a:cubicBezTo>
                  <a:cubicBezTo>
                    <a:pt x="361" y="341"/>
                    <a:pt x="341" y="362"/>
                    <a:pt x="316" y="362"/>
                  </a:cubicBezTo>
                  <a:close/>
                  <a:moveTo>
                    <a:pt x="316" y="285"/>
                  </a:moveTo>
                  <a:cubicBezTo>
                    <a:pt x="298" y="285"/>
                    <a:pt x="284" y="299"/>
                    <a:pt x="284" y="316"/>
                  </a:cubicBezTo>
                  <a:cubicBezTo>
                    <a:pt x="284" y="334"/>
                    <a:pt x="298" y="348"/>
                    <a:pt x="316" y="348"/>
                  </a:cubicBezTo>
                  <a:cubicBezTo>
                    <a:pt x="333" y="348"/>
                    <a:pt x="347" y="334"/>
                    <a:pt x="347" y="316"/>
                  </a:cubicBezTo>
                  <a:cubicBezTo>
                    <a:pt x="347" y="299"/>
                    <a:pt x="333" y="285"/>
                    <a:pt x="316" y="285"/>
                  </a:cubicBezTo>
                  <a:close/>
                  <a:moveTo>
                    <a:pt x="422" y="362"/>
                  </a:moveTo>
                  <a:cubicBezTo>
                    <a:pt x="397" y="362"/>
                    <a:pt x="377" y="341"/>
                    <a:pt x="377" y="316"/>
                  </a:cubicBezTo>
                  <a:cubicBezTo>
                    <a:pt x="377" y="291"/>
                    <a:pt x="397" y="271"/>
                    <a:pt x="422" y="271"/>
                  </a:cubicBezTo>
                  <a:cubicBezTo>
                    <a:pt x="448" y="271"/>
                    <a:pt x="468" y="291"/>
                    <a:pt x="468" y="316"/>
                  </a:cubicBezTo>
                  <a:cubicBezTo>
                    <a:pt x="468" y="341"/>
                    <a:pt x="448" y="362"/>
                    <a:pt x="422" y="362"/>
                  </a:cubicBezTo>
                  <a:close/>
                  <a:moveTo>
                    <a:pt x="422" y="285"/>
                  </a:moveTo>
                  <a:cubicBezTo>
                    <a:pt x="405" y="285"/>
                    <a:pt x="391" y="299"/>
                    <a:pt x="391" y="316"/>
                  </a:cubicBezTo>
                  <a:cubicBezTo>
                    <a:pt x="391" y="334"/>
                    <a:pt x="405" y="348"/>
                    <a:pt x="422" y="348"/>
                  </a:cubicBezTo>
                  <a:cubicBezTo>
                    <a:pt x="440" y="348"/>
                    <a:pt x="454" y="334"/>
                    <a:pt x="454" y="316"/>
                  </a:cubicBezTo>
                  <a:cubicBezTo>
                    <a:pt x="454" y="299"/>
                    <a:pt x="440" y="285"/>
                    <a:pt x="422" y="285"/>
                  </a:cubicBezTo>
                  <a:close/>
                  <a:moveTo>
                    <a:pt x="209" y="472"/>
                  </a:moveTo>
                  <a:cubicBezTo>
                    <a:pt x="184" y="472"/>
                    <a:pt x="163" y="451"/>
                    <a:pt x="163" y="426"/>
                  </a:cubicBezTo>
                  <a:cubicBezTo>
                    <a:pt x="163" y="401"/>
                    <a:pt x="184" y="380"/>
                    <a:pt x="209" y="380"/>
                  </a:cubicBezTo>
                  <a:cubicBezTo>
                    <a:pt x="234" y="380"/>
                    <a:pt x="254" y="401"/>
                    <a:pt x="254" y="426"/>
                  </a:cubicBezTo>
                  <a:cubicBezTo>
                    <a:pt x="254" y="451"/>
                    <a:pt x="234" y="472"/>
                    <a:pt x="209" y="472"/>
                  </a:cubicBezTo>
                  <a:close/>
                  <a:moveTo>
                    <a:pt x="209" y="394"/>
                  </a:moveTo>
                  <a:cubicBezTo>
                    <a:pt x="191" y="394"/>
                    <a:pt x="177" y="409"/>
                    <a:pt x="177" y="426"/>
                  </a:cubicBezTo>
                  <a:cubicBezTo>
                    <a:pt x="177" y="443"/>
                    <a:pt x="191" y="458"/>
                    <a:pt x="209" y="458"/>
                  </a:cubicBezTo>
                  <a:cubicBezTo>
                    <a:pt x="226" y="458"/>
                    <a:pt x="240" y="443"/>
                    <a:pt x="240" y="426"/>
                  </a:cubicBezTo>
                  <a:cubicBezTo>
                    <a:pt x="240" y="409"/>
                    <a:pt x="226" y="394"/>
                    <a:pt x="209" y="394"/>
                  </a:cubicBezTo>
                  <a:close/>
                  <a:moveTo>
                    <a:pt x="316" y="472"/>
                  </a:moveTo>
                  <a:cubicBezTo>
                    <a:pt x="290" y="472"/>
                    <a:pt x="270" y="451"/>
                    <a:pt x="270" y="426"/>
                  </a:cubicBezTo>
                  <a:cubicBezTo>
                    <a:pt x="270" y="401"/>
                    <a:pt x="290" y="380"/>
                    <a:pt x="316" y="380"/>
                  </a:cubicBezTo>
                  <a:cubicBezTo>
                    <a:pt x="341" y="380"/>
                    <a:pt x="361" y="401"/>
                    <a:pt x="361" y="426"/>
                  </a:cubicBezTo>
                  <a:cubicBezTo>
                    <a:pt x="361" y="451"/>
                    <a:pt x="341" y="472"/>
                    <a:pt x="316" y="472"/>
                  </a:cubicBezTo>
                  <a:close/>
                  <a:moveTo>
                    <a:pt x="316" y="394"/>
                  </a:moveTo>
                  <a:cubicBezTo>
                    <a:pt x="298" y="394"/>
                    <a:pt x="284" y="409"/>
                    <a:pt x="284" y="426"/>
                  </a:cubicBezTo>
                  <a:cubicBezTo>
                    <a:pt x="284" y="443"/>
                    <a:pt x="298" y="458"/>
                    <a:pt x="316" y="458"/>
                  </a:cubicBezTo>
                  <a:cubicBezTo>
                    <a:pt x="333" y="458"/>
                    <a:pt x="347" y="443"/>
                    <a:pt x="347" y="426"/>
                  </a:cubicBezTo>
                  <a:cubicBezTo>
                    <a:pt x="347" y="409"/>
                    <a:pt x="333" y="394"/>
                    <a:pt x="316" y="394"/>
                  </a:cubicBezTo>
                  <a:close/>
                  <a:moveTo>
                    <a:pt x="422" y="472"/>
                  </a:moveTo>
                  <a:cubicBezTo>
                    <a:pt x="397" y="472"/>
                    <a:pt x="377" y="451"/>
                    <a:pt x="377" y="426"/>
                  </a:cubicBezTo>
                  <a:cubicBezTo>
                    <a:pt x="377" y="401"/>
                    <a:pt x="397" y="380"/>
                    <a:pt x="422" y="380"/>
                  </a:cubicBezTo>
                  <a:cubicBezTo>
                    <a:pt x="448" y="380"/>
                    <a:pt x="468" y="401"/>
                    <a:pt x="468" y="426"/>
                  </a:cubicBezTo>
                  <a:cubicBezTo>
                    <a:pt x="468" y="451"/>
                    <a:pt x="448" y="472"/>
                    <a:pt x="422" y="472"/>
                  </a:cubicBezTo>
                  <a:close/>
                  <a:moveTo>
                    <a:pt x="422" y="394"/>
                  </a:moveTo>
                  <a:cubicBezTo>
                    <a:pt x="405" y="394"/>
                    <a:pt x="391" y="409"/>
                    <a:pt x="391" y="426"/>
                  </a:cubicBezTo>
                  <a:cubicBezTo>
                    <a:pt x="391" y="443"/>
                    <a:pt x="405" y="458"/>
                    <a:pt x="422" y="458"/>
                  </a:cubicBezTo>
                  <a:cubicBezTo>
                    <a:pt x="440" y="458"/>
                    <a:pt x="454" y="443"/>
                    <a:pt x="454" y="426"/>
                  </a:cubicBezTo>
                  <a:cubicBezTo>
                    <a:pt x="454" y="409"/>
                    <a:pt x="440" y="394"/>
                    <a:pt x="422" y="394"/>
                  </a:cubicBezTo>
                  <a:close/>
                  <a:moveTo>
                    <a:pt x="209" y="575"/>
                  </a:moveTo>
                  <a:cubicBezTo>
                    <a:pt x="184" y="575"/>
                    <a:pt x="163" y="554"/>
                    <a:pt x="163" y="529"/>
                  </a:cubicBezTo>
                  <a:cubicBezTo>
                    <a:pt x="163" y="504"/>
                    <a:pt x="184" y="483"/>
                    <a:pt x="209" y="483"/>
                  </a:cubicBezTo>
                  <a:cubicBezTo>
                    <a:pt x="234" y="483"/>
                    <a:pt x="254" y="504"/>
                    <a:pt x="254" y="529"/>
                  </a:cubicBezTo>
                  <a:cubicBezTo>
                    <a:pt x="254" y="554"/>
                    <a:pt x="234" y="575"/>
                    <a:pt x="209" y="575"/>
                  </a:cubicBezTo>
                  <a:close/>
                  <a:moveTo>
                    <a:pt x="209" y="497"/>
                  </a:moveTo>
                  <a:cubicBezTo>
                    <a:pt x="191" y="497"/>
                    <a:pt x="177" y="512"/>
                    <a:pt x="177" y="529"/>
                  </a:cubicBezTo>
                  <a:cubicBezTo>
                    <a:pt x="177" y="546"/>
                    <a:pt x="191" y="561"/>
                    <a:pt x="209" y="561"/>
                  </a:cubicBezTo>
                  <a:cubicBezTo>
                    <a:pt x="226" y="561"/>
                    <a:pt x="240" y="546"/>
                    <a:pt x="240" y="529"/>
                  </a:cubicBezTo>
                  <a:cubicBezTo>
                    <a:pt x="240" y="512"/>
                    <a:pt x="226" y="497"/>
                    <a:pt x="209" y="497"/>
                  </a:cubicBezTo>
                  <a:close/>
                  <a:moveTo>
                    <a:pt x="316" y="575"/>
                  </a:moveTo>
                  <a:cubicBezTo>
                    <a:pt x="290" y="575"/>
                    <a:pt x="270" y="554"/>
                    <a:pt x="270" y="529"/>
                  </a:cubicBezTo>
                  <a:cubicBezTo>
                    <a:pt x="270" y="504"/>
                    <a:pt x="290" y="483"/>
                    <a:pt x="316" y="483"/>
                  </a:cubicBezTo>
                  <a:cubicBezTo>
                    <a:pt x="341" y="483"/>
                    <a:pt x="361" y="504"/>
                    <a:pt x="361" y="529"/>
                  </a:cubicBezTo>
                  <a:cubicBezTo>
                    <a:pt x="361" y="554"/>
                    <a:pt x="341" y="575"/>
                    <a:pt x="316" y="575"/>
                  </a:cubicBezTo>
                  <a:close/>
                  <a:moveTo>
                    <a:pt x="316" y="497"/>
                  </a:moveTo>
                  <a:cubicBezTo>
                    <a:pt x="298" y="497"/>
                    <a:pt x="284" y="512"/>
                    <a:pt x="284" y="529"/>
                  </a:cubicBezTo>
                  <a:cubicBezTo>
                    <a:pt x="284" y="546"/>
                    <a:pt x="298" y="561"/>
                    <a:pt x="316" y="561"/>
                  </a:cubicBezTo>
                  <a:cubicBezTo>
                    <a:pt x="333" y="561"/>
                    <a:pt x="347" y="546"/>
                    <a:pt x="347" y="529"/>
                  </a:cubicBezTo>
                  <a:cubicBezTo>
                    <a:pt x="347" y="512"/>
                    <a:pt x="333" y="497"/>
                    <a:pt x="316" y="497"/>
                  </a:cubicBezTo>
                  <a:close/>
                  <a:moveTo>
                    <a:pt x="422" y="575"/>
                  </a:moveTo>
                  <a:cubicBezTo>
                    <a:pt x="397" y="575"/>
                    <a:pt x="377" y="554"/>
                    <a:pt x="377" y="529"/>
                  </a:cubicBezTo>
                  <a:cubicBezTo>
                    <a:pt x="377" y="504"/>
                    <a:pt x="397" y="483"/>
                    <a:pt x="422" y="483"/>
                  </a:cubicBezTo>
                  <a:cubicBezTo>
                    <a:pt x="448" y="483"/>
                    <a:pt x="468" y="504"/>
                    <a:pt x="468" y="529"/>
                  </a:cubicBezTo>
                  <a:cubicBezTo>
                    <a:pt x="468" y="554"/>
                    <a:pt x="448" y="575"/>
                    <a:pt x="422" y="575"/>
                  </a:cubicBezTo>
                  <a:close/>
                  <a:moveTo>
                    <a:pt x="422" y="497"/>
                  </a:moveTo>
                  <a:cubicBezTo>
                    <a:pt x="405" y="497"/>
                    <a:pt x="391" y="512"/>
                    <a:pt x="391" y="529"/>
                  </a:cubicBezTo>
                  <a:cubicBezTo>
                    <a:pt x="391" y="546"/>
                    <a:pt x="405" y="561"/>
                    <a:pt x="422" y="561"/>
                  </a:cubicBezTo>
                  <a:cubicBezTo>
                    <a:pt x="440" y="561"/>
                    <a:pt x="454" y="546"/>
                    <a:pt x="454" y="529"/>
                  </a:cubicBezTo>
                  <a:cubicBezTo>
                    <a:pt x="454" y="512"/>
                    <a:pt x="440" y="497"/>
                    <a:pt x="422" y="497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19" name="Action Button: Information 18">
            <a:hlinkClick r:id="rId7" action="ppaction://hlinksldjump" highlightClick="1"/>
          </p:cNvPr>
          <p:cNvSpPr/>
          <p:nvPr/>
        </p:nvSpPr>
        <p:spPr>
          <a:xfrm>
            <a:off x="8847825" y="206716"/>
            <a:ext cx="236911" cy="238260"/>
          </a:xfrm>
          <a:prstGeom prst="actionButtonInformatio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 rot="16200000">
            <a:off x="2655123" y="2550062"/>
            <a:ext cx="2412294" cy="242362"/>
          </a:xfrm>
          <a:prstGeom prst="rect">
            <a:avLst/>
          </a:prstGeom>
          <a:noFill/>
          <a:ln>
            <a:noFill/>
          </a:ln>
        </p:spPr>
        <p:txBody>
          <a:bodyPr wrap="square" lIns="68567" tIns="34284" rIns="68567" bIns="34284" rtlCol="0">
            <a:spAutoFit/>
          </a:bodyPr>
          <a:lstStyle/>
          <a:p>
            <a:pPr defTabSz="685678">
              <a:lnSpc>
                <a:spcPct val="150000"/>
              </a:lnSpc>
              <a:defRPr/>
            </a:pPr>
            <a:r>
              <a:rPr lang="en-US" sz="750" b="1" i="1" u="sng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CHANNELS : </a:t>
            </a:r>
            <a:r>
              <a:rPr lang="en-US" sz="750" i="1" kern="0" dirty="0" smtClean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GSM, CDMA, GPRS, Low Power Interfaces </a:t>
            </a:r>
            <a:endParaRPr lang="en-US" sz="750" i="1" kern="0" dirty="0">
              <a:solidFill>
                <a:srgbClr val="14141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31177" y="721351"/>
            <a:ext cx="1137101" cy="3519036"/>
            <a:chOff x="140246" y="580934"/>
            <a:chExt cx="1137101" cy="3519036"/>
          </a:xfrm>
        </p:grpSpPr>
        <p:sp>
          <p:nvSpPr>
            <p:cNvPr id="3" name="Rectangle 2"/>
            <p:cNvSpPr/>
            <p:nvPr/>
          </p:nvSpPr>
          <p:spPr>
            <a:xfrm>
              <a:off x="140246" y="882909"/>
              <a:ext cx="1137101" cy="32170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57522" y="932813"/>
              <a:ext cx="1119825" cy="33855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Connected Home Devices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504" y="1599031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Thermostat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92504" y="2355581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>
                  <a:solidFill>
                    <a:srgbClr val="141414"/>
                  </a:solidFill>
                  <a:latin typeface="Calibri" panose="020F0502020204030204" pitchFamily="34" charset="0"/>
                </a:rPr>
                <a:t>Security Camera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92504" y="1854475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Door Lock 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92504" y="2106716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Smoke &amp; CO 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92504" y="2872752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>
                  <a:solidFill>
                    <a:srgbClr val="141414"/>
                  </a:solidFill>
                  <a:latin typeface="Calibri" panose="020F0502020204030204" pitchFamily="34" charset="0"/>
                </a:rPr>
                <a:t>Smart </a:t>
              </a: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Meters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92504" y="3113649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>
                  <a:solidFill>
                    <a:srgbClr val="141414"/>
                  </a:solidFill>
                  <a:latin typeface="Calibri" panose="020F0502020204030204" pitchFamily="34" charset="0"/>
                </a:rPr>
                <a:t>Smart Plug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192504" y="3857557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/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Other Smart </a:t>
              </a:r>
              <a:r>
                <a:rPr lang="en-US" sz="750" kern="0" dirty="0">
                  <a:solidFill>
                    <a:srgbClr val="141414"/>
                  </a:solidFill>
                  <a:latin typeface="Calibri" panose="020F0502020204030204" pitchFamily="34" charset="0"/>
                </a:rPr>
                <a:t>Devices </a:t>
              </a: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92504" y="3362608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>
                  <a:solidFill>
                    <a:srgbClr val="141414"/>
                  </a:solidFill>
                  <a:latin typeface="Calibri" panose="020F0502020204030204" pitchFamily="34" charset="0"/>
                </a:rPr>
                <a:t>Gas Pipes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2504" y="3608599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HVAC Systems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92504" y="1345768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Water Sensor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93350" y="2605240"/>
              <a:ext cx="1018014" cy="200370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r>
                <a:rPr lang="en-US" sz="750" kern="0" dirty="0" smtClean="0">
                  <a:solidFill>
                    <a:srgbClr val="141414"/>
                  </a:solidFill>
                  <a:latin typeface="Calibri" panose="020F0502020204030204" pitchFamily="34" charset="0"/>
                </a:rPr>
                <a:t>Roof Sensors</a:t>
              </a:r>
              <a:endParaRPr lang="en-US" sz="750" kern="0" dirty="0">
                <a:solidFill>
                  <a:srgbClr val="14141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="" xmlns:a16="http://schemas.microsoft.com/office/drawing/2014/main" id="{20AB4F31-9717-7B46-88B6-BDB686D58B3D}"/>
                </a:ext>
              </a:extLst>
            </p:cNvPr>
            <p:cNvSpPr/>
            <p:nvPr/>
          </p:nvSpPr>
          <p:spPr>
            <a:xfrm>
              <a:off x="260689" y="580934"/>
              <a:ext cx="913489" cy="26974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30070" tIns="65035" rIns="130070" bIns="65035" rtlCol="0" anchor="ctr"/>
            <a:lstStyle/>
            <a:p>
              <a:pPr algn="ctr" defTabSz="914240"/>
              <a:r>
                <a:rPr lang="en-US" sz="825" b="1" kern="0" dirty="0" smtClean="0">
                  <a:solidFill>
                    <a:schemeClr val="tx2"/>
                  </a:solidFill>
                  <a:latin typeface="Calibri" panose="020F0502020204030204" pitchFamily="34" charset="0"/>
                </a:rPr>
                <a:t>Device</a:t>
              </a:r>
              <a:endParaRPr lang="en-US" sz="825" b="1" kern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37" name="Rounded Rectangle 136">
            <a:extLst>
              <a:ext uri="{FF2B5EF4-FFF2-40B4-BE49-F238E27FC236}">
                <a16:creationId xmlns="" xmlns:a16="http://schemas.microsoft.com/office/drawing/2014/main" id="{20AB4F31-9717-7B46-88B6-BDB686D58B3D}"/>
              </a:ext>
            </a:extLst>
          </p:cNvPr>
          <p:cNvSpPr/>
          <p:nvPr/>
        </p:nvSpPr>
        <p:spPr>
          <a:xfrm>
            <a:off x="1531679" y="721606"/>
            <a:ext cx="913489" cy="269747"/>
          </a:xfrm>
          <a:prstGeom prst="roundRect">
            <a:avLst>
              <a:gd name="adj" fmla="val 50000"/>
            </a:avLst>
          </a:prstGeom>
          <a:solidFill>
            <a:schemeClr val="bg2">
              <a:lumMod val="85000"/>
            </a:schemeClr>
          </a:solidFill>
          <a:ln w="6350" cap="flat" cmpd="sng" algn="ctr">
            <a:noFill/>
            <a:prstDash val="dash"/>
          </a:ln>
          <a:effectLst/>
        </p:spPr>
        <p:txBody>
          <a:bodyPr lIns="68567" tIns="34284" rIns="68567" bIns="34284" rtlCol="0" anchor="ctr"/>
          <a:lstStyle/>
          <a:p>
            <a:pPr algn="ctr" defTabSz="685678"/>
            <a:r>
              <a:rPr lang="en-US" sz="900" b="1" kern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</a:rPr>
              <a:t>Connectivity</a:t>
            </a:r>
            <a:endParaRPr lang="en-US" sz="900" b="1" kern="0" dirty="0">
              <a:solidFill>
                <a:schemeClr val="tx2">
                  <a:lumMod val="90000"/>
                  <a:lumOff val="10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77806" y="721606"/>
            <a:ext cx="1153339" cy="3519036"/>
            <a:chOff x="2648635" y="580934"/>
            <a:chExt cx="1153339" cy="3519036"/>
          </a:xfrm>
        </p:grpSpPr>
        <p:sp>
          <p:nvSpPr>
            <p:cNvPr id="281" name="Rectangle 280"/>
            <p:cNvSpPr/>
            <p:nvPr/>
          </p:nvSpPr>
          <p:spPr>
            <a:xfrm>
              <a:off x="2648635" y="894843"/>
              <a:ext cx="1153339" cy="32051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2682142" y="1239424"/>
              <a:ext cx="1050160" cy="2710187"/>
              <a:chOff x="9001305" y="1612330"/>
              <a:chExt cx="1288539" cy="3613583"/>
            </a:xfrm>
          </p:grpSpPr>
          <p:sp>
            <p:nvSpPr>
              <p:cNvPr id="284" name="Rectangle 283"/>
              <p:cNvSpPr/>
              <p:nvPr/>
            </p:nvSpPr>
            <p:spPr>
              <a:xfrm>
                <a:off x="9004706" y="3126545"/>
                <a:ext cx="1280629" cy="36576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Processing &amp;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Hosting</a:t>
                </a: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9001305" y="4999370"/>
                <a:ext cx="1280628" cy="226543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Edge CEP</a:t>
                </a: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9004703" y="4698097"/>
                <a:ext cx="1280629" cy="262131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Rules Engine</a:t>
                </a: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9009215" y="2082182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defRPr/>
                </a:pPr>
                <a:r>
                  <a:rPr lang="en-US" sz="675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Device Management</a:t>
                </a:r>
                <a:endPara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9004705" y="3689869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defRPr/>
                </a:pPr>
                <a:r>
                  <a:rPr lang="en-US" sz="675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Aggregation &amp; Normalization</a:t>
                </a:r>
                <a:endPara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9009215" y="2588567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Orchestration &amp; 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Edge Analytics</a:t>
                </a: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9009215" y="1612330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Agents &amp; Communications </a:t>
                </a: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9004704" y="4187616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68577" tIns="34289" rIns="68577" bIns="3428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Compression &amp; 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75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De-duplication</a:t>
                </a:r>
              </a:p>
            </p:txBody>
          </p:sp>
        </p:grpSp>
        <p:sp>
          <p:nvSpPr>
            <p:cNvPr id="283" name="Rectangle 282"/>
            <p:cNvSpPr/>
            <p:nvPr/>
          </p:nvSpPr>
          <p:spPr>
            <a:xfrm>
              <a:off x="2675647" y="966248"/>
              <a:ext cx="1113388" cy="21929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Gateway / Hub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="" xmlns:a16="http://schemas.microsoft.com/office/drawing/2014/main" id="{20AB4F31-9717-7B46-88B6-BDB686D58B3D}"/>
                </a:ext>
              </a:extLst>
            </p:cNvPr>
            <p:cNvSpPr/>
            <p:nvPr/>
          </p:nvSpPr>
          <p:spPr>
            <a:xfrm>
              <a:off x="2728437" y="580934"/>
              <a:ext cx="913489" cy="269747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30070" tIns="65035" rIns="130070" bIns="65035" rtlCol="0" anchor="ctr"/>
            <a:lstStyle/>
            <a:p>
              <a:pPr algn="ctr" defTabSz="914240"/>
              <a:r>
                <a:rPr lang="en-US" sz="825" b="1" kern="0" dirty="0" smtClean="0">
                  <a:solidFill>
                    <a:schemeClr val="tx2"/>
                  </a:solidFill>
                  <a:latin typeface="Calibri" panose="020F0502020204030204" pitchFamily="34" charset="0"/>
                </a:rPr>
                <a:t>Aggregation</a:t>
              </a:r>
              <a:endParaRPr lang="en-US" sz="825" b="1" kern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11194" y="721606"/>
            <a:ext cx="1277023" cy="3519036"/>
            <a:chOff x="4011194" y="580934"/>
            <a:chExt cx="1277023" cy="3519036"/>
          </a:xfrm>
        </p:grpSpPr>
        <p:sp>
          <p:nvSpPr>
            <p:cNvPr id="300" name="Rectangle 299"/>
            <p:cNvSpPr/>
            <p:nvPr/>
          </p:nvSpPr>
          <p:spPr>
            <a:xfrm>
              <a:off x="4011194" y="890472"/>
              <a:ext cx="1277023" cy="3209498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114951" y="2781780"/>
              <a:ext cx="1043714" cy="27432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Simple and Complex </a:t>
              </a: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Event Processing </a:t>
              </a: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(SCEP</a:t>
              </a: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14951" y="2468133"/>
              <a:ext cx="1043714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Rule Engine </a:t>
              </a:r>
              <a:endParaRPr lang="en-US" sz="675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defRPr/>
              </a:pP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4114951" y="2152582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Configuration &amp; Content Management </a:t>
              </a:r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4114951" y="1596701"/>
              <a:ext cx="1043714" cy="27432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Device &amp; User </a:t>
              </a: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Management</a:t>
              </a:r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4114951" y="1896278"/>
              <a:ext cx="1043714" cy="21773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Streaming </a:t>
              </a: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&amp; Processing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4114951" y="3111133"/>
              <a:ext cx="1043714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Data Storage / Data Management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111877" y="943984"/>
              <a:ext cx="1113388" cy="21929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25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Platform Services </a:t>
              </a: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114951" y="1242828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Security </a:t>
              </a: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– Authentication &amp; Authorization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114951" y="3453987"/>
              <a:ext cx="1043714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Log Management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="" xmlns:a16="http://schemas.microsoft.com/office/drawing/2014/main" id="{20AB4F31-9717-7B46-88B6-BDB686D58B3D}"/>
                </a:ext>
              </a:extLst>
            </p:cNvPr>
            <p:cNvSpPr/>
            <p:nvPr/>
          </p:nvSpPr>
          <p:spPr>
            <a:xfrm>
              <a:off x="4183115" y="580934"/>
              <a:ext cx="913489" cy="26974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40000"/>
                <a:lumOff val="6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30070" tIns="65035" rIns="130070" bIns="65035" rtlCol="0" anchor="ctr"/>
            <a:lstStyle/>
            <a:p>
              <a:pPr algn="ctr" defTabSz="914240"/>
              <a:r>
                <a:rPr lang="en-US" sz="825" b="1" kern="0" dirty="0" smtClean="0">
                  <a:solidFill>
                    <a:schemeClr val="tx2"/>
                  </a:solidFill>
                  <a:latin typeface="Calibri" panose="020F0502020204030204" pitchFamily="34" charset="0"/>
                </a:rPr>
                <a:t>Platform</a:t>
              </a:r>
              <a:endParaRPr lang="en-US" sz="825" b="1" kern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372252" y="721606"/>
            <a:ext cx="1153339" cy="3519037"/>
            <a:chOff x="5372252" y="580934"/>
            <a:chExt cx="1153339" cy="3519037"/>
          </a:xfrm>
        </p:grpSpPr>
        <p:sp>
          <p:nvSpPr>
            <p:cNvPr id="235" name="Rectangle 234"/>
            <p:cNvSpPr/>
            <p:nvPr/>
          </p:nvSpPr>
          <p:spPr>
            <a:xfrm>
              <a:off x="5372252" y="887281"/>
              <a:ext cx="1153339" cy="321269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>
                <a:defRPr/>
              </a:pPr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419670" y="2977354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Machine Learning based</a:t>
              </a:r>
            </a:p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Decision Systems</a:t>
              </a: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419671" y="2642243"/>
              <a:ext cx="1043713" cy="27432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Preventive/Predictive</a:t>
              </a:r>
            </a:p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Maintenance</a:t>
              </a: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414699" y="1634684"/>
              <a:ext cx="1043713" cy="27432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Energy Optimization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412209" y="1298063"/>
              <a:ext cx="1043713" cy="27432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Surveillance/Intrusion</a:t>
              </a:r>
            </a:p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Detection</a:t>
              </a: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414501" y="1966572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Green Compliance</a:t>
              </a: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15618" y="2301684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Remote Monitoring / Remote </a:t>
              </a: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Configuration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399264" y="958685"/>
              <a:ext cx="1113388" cy="21929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25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Business </a:t>
              </a:r>
              <a:r>
                <a:rPr lang="en-US" sz="825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Driven Apps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427064" y="3292424"/>
              <a:ext cx="1043713" cy="27432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Data &amp; Social Analytics</a:t>
              </a: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="" xmlns:a16="http://schemas.microsoft.com/office/drawing/2014/main" id="{20AB4F31-9717-7B46-88B6-BDB686D58B3D}"/>
                </a:ext>
              </a:extLst>
            </p:cNvPr>
            <p:cNvSpPr/>
            <p:nvPr/>
          </p:nvSpPr>
          <p:spPr>
            <a:xfrm>
              <a:off x="5477319" y="580934"/>
              <a:ext cx="913489" cy="26974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30070" tIns="65035" rIns="130070" bIns="65035" rtlCol="0" anchor="ctr"/>
            <a:lstStyle/>
            <a:p>
              <a:pPr algn="ctr" defTabSz="914240"/>
              <a:r>
                <a:rPr lang="en-US" sz="825" b="1" kern="0" dirty="0" smtClean="0">
                  <a:solidFill>
                    <a:schemeClr val="tx2"/>
                  </a:solidFill>
                  <a:latin typeface="Calibri" panose="020F0502020204030204" pitchFamily="34" charset="0"/>
                </a:rPr>
                <a:t>Application</a:t>
              </a:r>
              <a:endParaRPr lang="en-US" sz="825" b="1" kern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48981" y="721606"/>
            <a:ext cx="1213818" cy="3846148"/>
            <a:chOff x="6548981" y="580934"/>
            <a:chExt cx="1213818" cy="3846148"/>
          </a:xfrm>
        </p:grpSpPr>
        <p:sp>
          <p:nvSpPr>
            <p:cNvPr id="122" name="Rectangle 121"/>
            <p:cNvSpPr/>
            <p:nvPr/>
          </p:nvSpPr>
          <p:spPr>
            <a:xfrm>
              <a:off x="6595274" y="3150684"/>
              <a:ext cx="1153339" cy="2972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/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596592" y="3500965"/>
              <a:ext cx="1153339" cy="9261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6350" cap="flat" cmpd="sng" algn="ctr">
              <a:noFill/>
              <a:prstDash val="dash"/>
            </a:ln>
            <a:effectLst/>
          </p:spPr>
          <p:txBody>
            <a:bodyPr lIns="68567" tIns="34284" rIns="68567" bIns="34284" rtlCol="0" anchor="ctr"/>
            <a:lstStyle/>
            <a:p>
              <a:pPr algn="ctr" defTabSz="685678"/>
              <a:endParaRPr lang="en-US" sz="1125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6609460" y="882654"/>
              <a:ext cx="1153339" cy="2196626"/>
              <a:chOff x="8466554" y="1440505"/>
              <a:chExt cx="1537785" cy="2928836"/>
            </a:xfrm>
          </p:grpSpPr>
          <p:sp>
            <p:nvSpPr>
              <p:cNvPr id="245" name="Rectangle 244"/>
              <p:cNvSpPr/>
              <p:nvPr/>
            </p:nvSpPr>
            <p:spPr>
              <a:xfrm>
                <a:off x="8466554" y="1440505"/>
                <a:ext cx="1537785" cy="292883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6350" cap="flat" cmpd="sng" algn="ctr">
                <a:noFill/>
                <a:prstDash val="dash"/>
              </a:ln>
              <a:effectLst/>
            </p:spPr>
            <p:txBody>
              <a:bodyPr lIns="68567" tIns="34284" rIns="68567" bIns="34284" rtlCol="0" anchor="ctr"/>
              <a:lstStyle/>
              <a:p>
                <a:pPr algn="ctr" defTabSz="685678">
                  <a:defRPr/>
                </a:pPr>
                <a:endParaRPr lang="en-US" sz="1125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8519810" y="1893032"/>
                <a:ext cx="1404892" cy="2176597"/>
                <a:chOff x="9009209" y="1605417"/>
                <a:chExt cx="1292846" cy="2176597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9009214" y="1605417"/>
                  <a:ext cx="1280629" cy="255237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Product Development</a:t>
                  </a:r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9021425" y="3581763"/>
                  <a:ext cx="1280630" cy="200251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Customer Management</a:t>
                  </a:r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9015365" y="3174516"/>
                  <a:ext cx="1280630" cy="365760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Revenue</a:t>
                  </a:r>
                </a:p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Management and Billing</a:t>
                  </a:r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9009209" y="2697977"/>
                  <a:ext cx="1280629" cy="190081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Claim Services</a:t>
                  </a:r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9009209" y="2463390"/>
                  <a:ext cx="1280629" cy="206836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Policy Administration</a:t>
                  </a:r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9009209" y="2192173"/>
                  <a:ext cx="1280629" cy="232387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Underwriting &amp; Rating</a:t>
                  </a:r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9009210" y="1889649"/>
                  <a:ext cx="1280629" cy="261649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Marketing &amp; Distribution </a:t>
                  </a:r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9009209" y="2921834"/>
                  <a:ext cx="1280630" cy="220964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68577" tIns="34289" rIns="68577" bIns="34289" rtlCol="0" anchor="ctr"/>
                <a:lstStyle/>
                <a:p>
                  <a:pPr algn="ctr">
                    <a:lnSpc>
                      <a:spcPts val="750"/>
                    </a:lnSpc>
                    <a:defRPr/>
                  </a:pPr>
                  <a:r>
                    <a:rPr lang="en-US" sz="675" kern="0" dirty="0"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latin typeface="Calibri" panose="020F0502020204030204" pitchFamily="34" charset="0"/>
                      <a:cs typeface="Arial" panose="020B0604020202020204" pitchFamily="34" charset="0"/>
                    </a:rPr>
                    <a:t>Customer Service </a:t>
                  </a:r>
                </a:p>
              </p:txBody>
            </p:sp>
          </p:grpSp>
          <p:sp>
            <p:nvSpPr>
              <p:cNvPr id="247" name="Rectangle 246"/>
              <p:cNvSpPr/>
              <p:nvPr/>
            </p:nvSpPr>
            <p:spPr>
              <a:xfrm>
                <a:off x="8519823" y="1535711"/>
                <a:ext cx="1406604" cy="29238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25" b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Enterprise Apps</a:t>
                </a: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6653774" y="3786675"/>
              <a:ext cx="1043714" cy="183452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Digital Field Service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653774" y="3997569"/>
              <a:ext cx="1043714" cy="20116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Ecosystem &amp; Partner Services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653774" y="4212323"/>
              <a:ext cx="1043714" cy="17765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Utility Service Providers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1432" y="3533485"/>
              <a:ext cx="1054953" cy="219291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25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Services</a:t>
              </a:r>
              <a:endParaRPr lang="en-US" sz="825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659185" y="2886256"/>
              <a:ext cx="1043713" cy="15018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AI Based Decisions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649402" y="3186358"/>
              <a:ext cx="1043713" cy="21196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68577" tIns="34289" rIns="68577" bIns="34289" rtlCol="0" anchor="ctr"/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75" kern="0" dirty="0" smtClea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Other Data Sources – Weather, News, Local</a:t>
              </a:r>
              <a:endParaRPr lang="en-US" sz="675" kern="0" dirty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="" xmlns:a16="http://schemas.microsoft.com/office/drawing/2014/main" id="{20AB4F31-9717-7B46-88B6-BDB686D58B3D}"/>
                </a:ext>
              </a:extLst>
            </p:cNvPr>
            <p:cNvSpPr/>
            <p:nvPr/>
          </p:nvSpPr>
          <p:spPr>
            <a:xfrm>
              <a:off x="6548981" y="580934"/>
              <a:ext cx="1160670" cy="269747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30070" tIns="65035" rIns="130070" bIns="65035" rtlCol="0" anchor="ctr"/>
            <a:lstStyle/>
            <a:p>
              <a:pPr algn="ctr" defTabSz="914240"/>
              <a:r>
                <a:rPr lang="en-US" sz="825" b="1" kern="0" dirty="0">
                  <a:solidFill>
                    <a:schemeClr val="tx2"/>
                  </a:solidFill>
                  <a:latin typeface="Calibri" panose="020F0502020204030204" pitchFamily="34" charset="0"/>
                </a:rPr>
                <a:t>Enterprise </a:t>
              </a:r>
              <a:r>
                <a:rPr lang="en-US" sz="825" b="1" kern="0" dirty="0" smtClean="0">
                  <a:solidFill>
                    <a:schemeClr val="tx2"/>
                  </a:solidFill>
                  <a:latin typeface="Calibri" panose="020F0502020204030204" pitchFamily="34" charset="0"/>
                </a:rPr>
                <a:t>Integration</a:t>
              </a:r>
              <a:endParaRPr lang="en-US" sz="825" b="1" kern="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42" name="Rounded Rectangle 141">
            <a:extLst>
              <a:ext uri="{FF2B5EF4-FFF2-40B4-BE49-F238E27FC236}">
                <a16:creationId xmlns="" xmlns:a16="http://schemas.microsoft.com/office/drawing/2014/main" id="{20AB4F31-9717-7B46-88B6-BDB686D58B3D}"/>
              </a:ext>
            </a:extLst>
          </p:cNvPr>
          <p:cNvSpPr/>
          <p:nvPr/>
        </p:nvSpPr>
        <p:spPr>
          <a:xfrm>
            <a:off x="7859384" y="721606"/>
            <a:ext cx="1105659" cy="269747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/>
            <a:r>
              <a:rPr lang="en-US" sz="825" b="1" kern="0" dirty="0" smtClean="0">
                <a:solidFill>
                  <a:schemeClr val="tx2"/>
                </a:solidFill>
                <a:latin typeface="Calibri" panose="020F0502020204030204" pitchFamily="34" charset="0"/>
              </a:rPr>
              <a:t>Engagement</a:t>
            </a:r>
            <a:endParaRPr lang="en-US" sz="825" b="1" kern="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103358" y="2717345"/>
            <a:ext cx="60946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75" dirty="0" smtClean="0">
                <a:solidFill>
                  <a:schemeClr val="tx2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Phone, Chat</a:t>
            </a:r>
            <a:endParaRPr lang="en-US" sz="675" dirty="0">
              <a:solidFill>
                <a:schemeClr val="tx2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8461539" y="2413063"/>
            <a:ext cx="261326" cy="222502"/>
          </a:xfrm>
          <a:prstGeom prst="wedgeEllipseCallou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mybroadband.co.za/news/wp-content/uploads/2014/11/Mathematics-technical-complexity-complex-m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450420"/>
            <a:ext cx="9144000" cy="514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FEDF1D2-EA2E-4FEF-B17C-9149FA7E909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071990"/>
            <a:ext cx="9142413" cy="1197403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34000">
                <a:schemeClr val="accent4">
                  <a:alpha val="33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480" tIns="0" rIns="0" bIns="0" rtlCol="0" anchor="ctr"/>
          <a:lstStyle/>
          <a:p>
            <a:pPr algn="ctr" defTabSz="457200">
              <a:lnSpc>
                <a:spcPct val="90000"/>
              </a:lnSpc>
              <a:buClr>
                <a:srgbClr val="C81524"/>
              </a:buClr>
              <a:buSzPct val="75000"/>
              <a:defRPr/>
            </a:pPr>
            <a:r>
              <a:rPr lang="en-US" sz="48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Executing the Vision</a:t>
            </a:r>
            <a:endParaRPr lang="en-US" sz="4800" dirty="0">
              <a:solidFill>
                <a:srgbClr val="FFFFFF"/>
              </a:solidFill>
              <a:ea typeface="MS PGothic" pitchFamily="34" charset="-128"/>
              <a:sym typeface="Helvetica 55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9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2176" y="247695"/>
            <a:ext cx="8320035" cy="832133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The Insurance industry is primed for an evolutionary leap over the next decade. Capturing the potential will require market leaders to re-imagine their business and technology models based on an in-depth understanding of human behavior.</a:t>
            </a:r>
            <a:r>
              <a:rPr lang="en-US" sz="1600" dirty="0">
                <a:solidFill>
                  <a:schemeClr val="tx2"/>
                </a:solidFill>
              </a:rPr>
              <a:t/>
            </a:r>
            <a:br>
              <a:rPr lang="en-US" sz="1600" dirty="0">
                <a:solidFill>
                  <a:schemeClr val="tx2"/>
                </a:solidFill>
              </a:rPr>
            </a:br>
            <a:endParaRPr lang="en-US" sz="1600" b="1" dirty="0"/>
          </a:p>
        </p:txBody>
      </p:sp>
      <p:sp>
        <p:nvSpPr>
          <p:cNvPr id="20" name="AutoShape 2" descr="Image result for customer experience icon"/>
          <p:cNvSpPr>
            <a:spLocks noChangeAspect="1" noChangeArrowheads="1"/>
          </p:cNvSpPr>
          <p:nvPr/>
        </p:nvSpPr>
        <p:spPr bwMode="auto">
          <a:xfrm>
            <a:off x="1259681" y="-3821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AutoShape 4" descr="Image result for customer experience icon"/>
          <p:cNvSpPr>
            <a:spLocks noChangeAspect="1" noChangeArrowheads="1"/>
          </p:cNvSpPr>
          <p:nvPr/>
        </p:nvSpPr>
        <p:spPr bwMode="auto">
          <a:xfrm>
            <a:off x="1373981" y="-2678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AutoShape 6" descr="Image result for customer experience icon"/>
          <p:cNvSpPr>
            <a:spLocks noChangeAspect="1" noChangeArrowheads="1"/>
          </p:cNvSpPr>
          <p:nvPr/>
        </p:nvSpPr>
        <p:spPr bwMode="auto">
          <a:xfrm>
            <a:off x="1488281" y="-1535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AutoShape 7" descr="Image result for sharing economy icon"/>
          <p:cNvSpPr>
            <a:spLocks noChangeAspect="1" noChangeArrowheads="1"/>
          </p:cNvSpPr>
          <p:nvPr/>
        </p:nvSpPr>
        <p:spPr bwMode="auto">
          <a:xfrm>
            <a:off x="1143000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3" name="object 10"/>
          <p:cNvSpPr/>
          <p:nvPr/>
        </p:nvSpPr>
        <p:spPr>
          <a:xfrm>
            <a:off x="5522413" y="1825588"/>
            <a:ext cx="513660" cy="50598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3019319" y="1836663"/>
            <a:ext cx="469118" cy="488402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4254027" y="2764537"/>
            <a:ext cx="93654" cy="93748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4430532" y="2764537"/>
            <a:ext cx="93662" cy="93748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4341477" y="2588283"/>
            <a:ext cx="93654" cy="93740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4438531" y="2410779"/>
            <a:ext cx="93654" cy="93740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4547588" y="2588283"/>
            <a:ext cx="93654" cy="93740"/>
          </a:xfrm>
          <a:prstGeom prst="rect">
            <a:avLst/>
          </a:prstGeom>
          <a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/>
          <p:cNvSpPr/>
          <p:nvPr/>
        </p:nvSpPr>
        <p:spPr>
          <a:xfrm>
            <a:off x="4622197" y="2772157"/>
            <a:ext cx="93654" cy="93740"/>
          </a:xfrm>
          <a:prstGeom prst="rect">
            <a:avLst/>
          </a:prstGeom>
          <a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0"/>
          <p:cNvSpPr/>
          <p:nvPr/>
        </p:nvSpPr>
        <p:spPr>
          <a:xfrm>
            <a:off x="4301262" y="2721931"/>
            <a:ext cx="176470" cy="53070"/>
          </a:xfrm>
          <a:custGeom>
            <a:avLst/>
            <a:gdLst/>
            <a:ahLst/>
            <a:cxnLst/>
            <a:rect l="l" t="t" r="r" b="b"/>
            <a:pathLst>
              <a:path w="259714" h="78104">
                <a:moveTo>
                  <a:pt x="0" y="77939"/>
                </a:moveTo>
                <a:lnTo>
                  <a:pt x="0" y="0"/>
                </a:lnTo>
                <a:lnTo>
                  <a:pt x="259168" y="0"/>
                </a:lnTo>
                <a:lnTo>
                  <a:pt x="259168" y="77939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1"/>
          <p:cNvSpPr/>
          <p:nvPr/>
        </p:nvSpPr>
        <p:spPr>
          <a:xfrm>
            <a:off x="4389307" y="2546462"/>
            <a:ext cx="204946" cy="53070"/>
          </a:xfrm>
          <a:custGeom>
            <a:avLst/>
            <a:gdLst/>
            <a:ahLst/>
            <a:cxnLst/>
            <a:rect l="l" t="t" r="r" b="b"/>
            <a:pathLst>
              <a:path w="301625" h="78104">
                <a:moveTo>
                  <a:pt x="0" y="77927"/>
                </a:moveTo>
                <a:lnTo>
                  <a:pt x="0" y="0"/>
                </a:lnTo>
                <a:lnTo>
                  <a:pt x="301447" y="0"/>
                </a:lnTo>
                <a:lnTo>
                  <a:pt x="301447" y="77927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/>
          <p:cNvSpPr/>
          <p:nvPr/>
        </p:nvSpPr>
        <p:spPr>
          <a:xfrm>
            <a:off x="4485335" y="2494376"/>
            <a:ext cx="0" cy="52207"/>
          </a:xfrm>
          <a:custGeom>
            <a:avLst/>
            <a:gdLst/>
            <a:ahLst/>
            <a:cxnLst/>
            <a:rect l="l" t="t" r="r" b="b"/>
            <a:pathLst>
              <a:path h="76835">
                <a:moveTo>
                  <a:pt x="0" y="0"/>
                </a:moveTo>
                <a:lnTo>
                  <a:pt x="0" y="76657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/>
          <p:cNvSpPr/>
          <p:nvPr/>
        </p:nvSpPr>
        <p:spPr>
          <a:xfrm>
            <a:off x="4388505" y="2671095"/>
            <a:ext cx="0" cy="50913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815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4594133" y="2671095"/>
            <a:ext cx="73349" cy="111318"/>
          </a:xfrm>
          <a:custGeom>
            <a:avLst/>
            <a:gdLst/>
            <a:ahLst/>
            <a:cxnLst/>
            <a:rect l="l" t="t" r="r" b="b"/>
            <a:pathLst>
              <a:path w="107950" h="163829">
                <a:moveTo>
                  <a:pt x="0" y="0"/>
                </a:moveTo>
                <a:lnTo>
                  <a:pt x="0" y="74815"/>
                </a:lnTo>
                <a:lnTo>
                  <a:pt x="107607" y="74815"/>
                </a:lnTo>
                <a:lnTo>
                  <a:pt x="107607" y="163664"/>
                </a:lnTo>
              </a:path>
            </a:pathLst>
          </a:custGeom>
          <a:ln w="320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/>
          <p:cNvSpPr txBox="1"/>
          <p:nvPr/>
        </p:nvSpPr>
        <p:spPr>
          <a:xfrm>
            <a:off x="3850869" y="1268702"/>
            <a:ext cx="1611560" cy="210954"/>
          </a:xfrm>
          <a:prstGeom prst="rect">
            <a:avLst/>
          </a:prstGeom>
          <a:solidFill>
            <a:srgbClr val="006B8D"/>
          </a:solidFill>
        </p:spPr>
        <p:txBody>
          <a:bodyPr vert="horz" wrap="square" lIns="0" tIns="26034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204"/>
              </a:spcBef>
            </a:pPr>
            <a:r>
              <a:rPr lang="en-US" sz="1200" spc="-15" dirty="0" smtClean="0">
                <a:solidFill>
                  <a:srgbClr val="FFFFFF"/>
                </a:solidFill>
                <a:latin typeface="Lucida Sans"/>
                <a:cs typeface="Lucida Sans"/>
              </a:rPr>
              <a:t>Executing the Vision</a:t>
            </a:r>
            <a:endParaRPr sz="1200" dirty="0">
              <a:latin typeface="Lucida Sans"/>
              <a:cs typeface="Lucida Sans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2773599" y="2347439"/>
            <a:ext cx="1119135" cy="180177"/>
          </a:xfrm>
          <a:prstGeom prst="rect">
            <a:avLst/>
          </a:prstGeom>
          <a:solidFill>
            <a:srgbClr val="62B5D3"/>
          </a:solidFill>
        </p:spPr>
        <p:txBody>
          <a:bodyPr vert="horz" wrap="square" lIns="0" tIns="26034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4"/>
              </a:spcBef>
            </a:pPr>
            <a:r>
              <a:rPr lang="en-US" sz="1000" spc="-35" dirty="0" smtClean="0">
                <a:solidFill>
                  <a:srgbClr val="FFFFFF"/>
                </a:solidFill>
                <a:latin typeface="Lucida Sans"/>
                <a:cs typeface="Lucida Sans"/>
              </a:rPr>
              <a:t>Human </a:t>
            </a:r>
            <a:r>
              <a:rPr sz="1000" spc="-10" dirty="0" smtClean="0">
                <a:solidFill>
                  <a:srgbClr val="FFFFFF"/>
                </a:solidFill>
                <a:latin typeface="Lucida Sans"/>
                <a:cs typeface="Lucida Sans"/>
              </a:rPr>
              <a:t>Behavior</a:t>
            </a:r>
            <a:endParaRPr sz="1000" dirty="0">
              <a:latin typeface="Lucida Sans"/>
              <a:cs typeface="Lucida Sans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5391910" y="2375145"/>
            <a:ext cx="857759" cy="180177"/>
          </a:xfrm>
          <a:prstGeom prst="rect">
            <a:avLst/>
          </a:prstGeom>
          <a:solidFill>
            <a:srgbClr val="62B5D3"/>
          </a:solidFill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1000" spc="-35" dirty="0">
                <a:solidFill>
                  <a:srgbClr val="FFFFFF"/>
                </a:solidFill>
                <a:latin typeface="Lucida Sans"/>
                <a:cs typeface="Lucida Sans"/>
              </a:rPr>
              <a:t>Technology</a:t>
            </a:r>
            <a:endParaRPr sz="1000" dirty="0">
              <a:latin typeface="Lucida Sans"/>
              <a:cs typeface="Lucida Sans"/>
            </a:endParaRPr>
          </a:p>
        </p:txBody>
      </p:sp>
      <p:sp>
        <p:nvSpPr>
          <p:cNvPr id="33" name="object 28"/>
          <p:cNvSpPr txBox="1"/>
          <p:nvPr/>
        </p:nvSpPr>
        <p:spPr>
          <a:xfrm>
            <a:off x="3961593" y="2915083"/>
            <a:ext cx="1065212" cy="180177"/>
          </a:xfrm>
          <a:prstGeom prst="rect">
            <a:avLst/>
          </a:prstGeom>
          <a:solidFill>
            <a:srgbClr val="62B5D3"/>
          </a:solidFill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1000" spc="-10" dirty="0" smtClean="0">
                <a:solidFill>
                  <a:srgbClr val="FFFFFF"/>
                </a:solidFill>
                <a:latin typeface="Lucida Sans"/>
                <a:cs typeface="Lucida Sans"/>
              </a:rPr>
              <a:t>Business</a:t>
            </a:r>
            <a:r>
              <a:rPr sz="1000" spc="-95" dirty="0" smtClean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1000" spc="-30" dirty="0" smtClean="0">
                <a:solidFill>
                  <a:srgbClr val="FFFFFF"/>
                </a:solidFill>
                <a:latin typeface="Lucida Sans"/>
                <a:cs typeface="Lucida Sans"/>
              </a:rPr>
              <a:t>Model</a:t>
            </a:r>
            <a:endParaRPr sz="1000" dirty="0">
              <a:latin typeface="Lucida Sans"/>
              <a:cs typeface="Lucida Sans"/>
            </a:endParaRPr>
          </a:p>
        </p:txBody>
      </p:sp>
      <p:sp>
        <p:nvSpPr>
          <p:cNvPr id="34" name="object 29"/>
          <p:cNvSpPr/>
          <p:nvPr/>
        </p:nvSpPr>
        <p:spPr>
          <a:xfrm>
            <a:off x="4490383" y="2286630"/>
            <a:ext cx="0" cy="84999"/>
          </a:xfrm>
          <a:custGeom>
            <a:avLst/>
            <a:gdLst/>
            <a:ahLst/>
            <a:cxnLst/>
            <a:rect l="l" t="t" r="r" b="b"/>
            <a:pathLst>
              <a:path h="125095">
                <a:moveTo>
                  <a:pt x="0" y="125018"/>
                </a:moveTo>
                <a:lnTo>
                  <a:pt x="0" y="0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/>
          <p:cNvSpPr/>
          <p:nvPr/>
        </p:nvSpPr>
        <p:spPr>
          <a:xfrm>
            <a:off x="4438135" y="2197189"/>
            <a:ext cx="98806" cy="53502"/>
          </a:xfrm>
          <a:custGeom>
            <a:avLst/>
            <a:gdLst/>
            <a:ahLst/>
            <a:cxnLst/>
            <a:rect l="l" t="t" r="r" b="b"/>
            <a:pathLst>
              <a:path w="145414" h="78739">
                <a:moveTo>
                  <a:pt x="0" y="78181"/>
                </a:moveTo>
                <a:lnTo>
                  <a:pt x="72694" y="0"/>
                </a:lnTo>
                <a:lnTo>
                  <a:pt x="145376" y="78181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/>
          <p:cNvSpPr/>
          <p:nvPr/>
        </p:nvSpPr>
        <p:spPr>
          <a:xfrm>
            <a:off x="3599556" y="1912932"/>
            <a:ext cx="444842" cy="269235"/>
          </a:xfrm>
          <a:custGeom>
            <a:avLst/>
            <a:gdLst/>
            <a:ahLst/>
            <a:cxnLst/>
            <a:rect l="l" t="t" r="r" b="b"/>
            <a:pathLst>
              <a:path w="654685" h="396239">
                <a:moveTo>
                  <a:pt x="0" y="395998"/>
                </a:moveTo>
                <a:lnTo>
                  <a:pt x="318604" y="395998"/>
                </a:lnTo>
                <a:lnTo>
                  <a:pt x="318604" y="0"/>
                </a:lnTo>
                <a:lnTo>
                  <a:pt x="654227" y="0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2"/>
          <p:cNvSpPr/>
          <p:nvPr/>
        </p:nvSpPr>
        <p:spPr>
          <a:xfrm>
            <a:off x="3990959" y="1863540"/>
            <a:ext cx="53502" cy="98806"/>
          </a:xfrm>
          <a:custGeom>
            <a:avLst/>
            <a:gdLst/>
            <a:ahLst/>
            <a:cxnLst/>
            <a:rect l="l" t="t" r="r" b="b"/>
            <a:pathLst>
              <a:path w="78739" h="145414">
                <a:moveTo>
                  <a:pt x="0" y="0"/>
                </a:moveTo>
                <a:lnTo>
                  <a:pt x="78181" y="72694"/>
                </a:lnTo>
                <a:lnTo>
                  <a:pt x="0" y="145376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3"/>
          <p:cNvSpPr/>
          <p:nvPr/>
        </p:nvSpPr>
        <p:spPr>
          <a:xfrm>
            <a:off x="4896652" y="1912932"/>
            <a:ext cx="462963" cy="269235"/>
          </a:xfrm>
          <a:custGeom>
            <a:avLst/>
            <a:gdLst/>
            <a:ahLst/>
            <a:cxnLst/>
            <a:rect l="l" t="t" r="r" b="b"/>
            <a:pathLst>
              <a:path w="681354" h="396239">
                <a:moveTo>
                  <a:pt x="681227" y="395998"/>
                </a:moveTo>
                <a:lnTo>
                  <a:pt x="335622" y="395998"/>
                </a:lnTo>
                <a:lnTo>
                  <a:pt x="335622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4"/>
          <p:cNvSpPr/>
          <p:nvPr/>
        </p:nvSpPr>
        <p:spPr>
          <a:xfrm>
            <a:off x="4896659" y="1863540"/>
            <a:ext cx="53502" cy="98806"/>
          </a:xfrm>
          <a:custGeom>
            <a:avLst/>
            <a:gdLst/>
            <a:ahLst/>
            <a:cxnLst/>
            <a:rect l="l" t="t" r="r" b="b"/>
            <a:pathLst>
              <a:path w="78739" h="145414">
                <a:moveTo>
                  <a:pt x="78181" y="0"/>
                </a:moveTo>
                <a:lnTo>
                  <a:pt x="0" y="72694"/>
                </a:lnTo>
                <a:lnTo>
                  <a:pt x="78181" y="145376"/>
                </a:lnTo>
              </a:path>
            </a:pathLst>
          </a:custGeom>
          <a:ln w="38100">
            <a:solidFill>
              <a:srgbClr val="B3B2B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Box 65"/>
          <p:cNvSpPr txBox="1"/>
          <p:nvPr/>
        </p:nvSpPr>
        <p:spPr>
          <a:xfrm>
            <a:off x="1" y="1505242"/>
            <a:ext cx="2910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SzPct val="150000"/>
              <a:buFont typeface="Wingdings" panose="05000000000000000000" pitchFamily="2" charset="2"/>
              <a:buChar char=""/>
            </a:pPr>
            <a:r>
              <a:rPr lang="en-US" sz="1000" b="1" dirty="0" smtClean="0">
                <a:solidFill>
                  <a:srgbClr val="FF0000"/>
                </a:solidFill>
              </a:rPr>
              <a:t>  </a:t>
            </a:r>
            <a:r>
              <a:rPr lang="en-US" sz="1000" b="1" u="sng" dirty="0" smtClean="0">
                <a:solidFill>
                  <a:srgbClr val="FF0000"/>
                </a:solidFill>
              </a:rPr>
              <a:t>Link to core consumer values and needs</a:t>
            </a:r>
            <a:endParaRPr lang="en-US" sz="1000" b="1" u="sng" dirty="0">
              <a:solidFill>
                <a:srgbClr val="FF0000"/>
              </a:solidFill>
            </a:endParaRPr>
          </a:p>
          <a:p>
            <a:endParaRPr lang="en-US" sz="1000" dirty="0" smtClean="0">
              <a:solidFill>
                <a:schemeClr val="tx2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Human-centric design of products/services based on behavioral insights (“outside-in” view)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2"/>
                </a:solidFill>
              </a:rPr>
              <a:t>Integrate products/services into existing behaviors or routines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Understand and incorporate changes in consumer engagement patterns driven by “always </a:t>
            </a:r>
            <a:r>
              <a:rPr lang="en-US" sz="1000" dirty="0">
                <a:solidFill>
                  <a:schemeClr val="tx2"/>
                </a:solidFill>
              </a:rPr>
              <a:t>on” </a:t>
            </a:r>
            <a:r>
              <a:rPr lang="en-US" sz="1000" dirty="0" smtClean="0">
                <a:solidFill>
                  <a:schemeClr val="tx2"/>
                </a:solidFill>
              </a:rPr>
              <a:t>connectivity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Interaction model which facilitates a more dynamic relationship with customers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261226" y="1532994"/>
            <a:ext cx="29875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rgbClr val="FF0000"/>
              </a:buClr>
              <a:buSzPct val="150000"/>
              <a:buFont typeface="Wingdings" panose="05000000000000000000" pitchFamily="2" charset="2"/>
              <a:buChar char=""/>
            </a:pPr>
            <a:r>
              <a:rPr lang="en-US" sz="1000" b="1" dirty="0" smtClean="0">
                <a:solidFill>
                  <a:schemeClr val="tx2"/>
                </a:solidFill>
              </a:rPr>
              <a:t>   </a:t>
            </a:r>
            <a:r>
              <a:rPr lang="en-US" sz="1000" b="1" u="sng" dirty="0" smtClean="0">
                <a:solidFill>
                  <a:srgbClr val="FF0000"/>
                </a:solidFill>
              </a:rPr>
              <a:t>From “doing” digital to “being” digital</a:t>
            </a:r>
          </a:p>
          <a:p>
            <a:pPr algn="ctr"/>
            <a:endParaRPr lang="en-US" sz="1000" b="1" dirty="0" smtClean="0">
              <a:solidFill>
                <a:schemeClr val="tx2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Harness </a:t>
            </a:r>
            <a:r>
              <a:rPr lang="en-US" sz="1000" dirty="0" err="1">
                <a:solidFill>
                  <a:schemeClr val="tx2"/>
                </a:solidFill>
              </a:rPr>
              <a:t>IoT</a:t>
            </a:r>
            <a:r>
              <a:rPr lang="en-US" sz="1000" dirty="0">
                <a:solidFill>
                  <a:schemeClr val="tx2"/>
                </a:solidFill>
              </a:rPr>
              <a:t>, Big Data, </a:t>
            </a:r>
            <a:r>
              <a:rPr lang="en-US" sz="1000" dirty="0" smtClean="0">
                <a:solidFill>
                  <a:schemeClr val="tx2"/>
                </a:solidFill>
              </a:rPr>
              <a:t>Analytics, Cloud</a:t>
            </a:r>
            <a:r>
              <a:rPr lang="en-US" sz="1000" dirty="0">
                <a:solidFill>
                  <a:schemeClr val="tx2"/>
                </a:solidFill>
              </a:rPr>
              <a:t>, and </a:t>
            </a:r>
            <a:r>
              <a:rPr lang="en-US" sz="1000" dirty="0" smtClean="0">
                <a:solidFill>
                  <a:schemeClr val="tx2"/>
                </a:solidFill>
              </a:rPr>
              <a:t>AI to create </a:t>
            </a:r>
            <a:r>
              <a:rPr lang="en-US" sz="1000" dirty="0">
                <a:solidFill>
                  <a:schemeClr val="tx2"/>
                </a:solidFill>
              </a:rPr>
              <a:t>fresh </a:t>
            </a:r>
            <a:r>
              <a:rPr lang="en-US" sz="1000" dirty="0" smtClean="0">
                <a:solidFill>
                  <a:schemeClr val="tx2"/>
                </a:solidFill>
              </a:rPr>
              <a:t>value propositions </a:t>
            </a:r>
            <a:r>
              <a:rPr lang="en-US" sz="1000" dirty="0">
                <a:solidFill>
                  <a:schemeClr val="tx2"/>
                </a:solidFill>
              </a:rPr>
              <a:t>for </a:t>
            </a:r>
            <a:r>
              <a:rPr lang="en-US" sz="1000" dirty="0" smtClean="0">
                <a:solidFill>
                  <a:schemeClr val="tx2"/>
                </a:solidFill>
              </a:rPr>
              <a:t>policyholders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2"/>
                </a:solidFill>
              </a:rPr>
              <a:t>I</a:t>
            </a:r>
            <a:r>
              <a:rPr lang="en-US" sz="1000" dirty="0" smtClean="0">
                <a:solidFill>
                  <a:schemeClr val="tx2"/>
                </a:solidFill>
              </a:rPr>
              <a:t>ngest and act on explosion of data in real-time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Agile model for faster product/service development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Enable seamless connection of ecosystems and faster onboarding of partners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Layered architecture to “future proof” against technology advancements</a:t>
            </a:r>
          </a:p>
        </p:txBody>
      </p:sp>
      <p:pic>
        <p:nvPicPr>
          <p:cNvPr id="1026" name="Picture 2" descr="Image result for insurance symbol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2852" y="1539173"/>
            <a:ext cx="645624" cy="6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2647950" y="3138789"/>
            <a:ext cx="38195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rgbClr val="FF0000"/>
              </a:buClr>
              <a:buSzPct val="150000"/>
              <a:buFont typeface="Wingdings" panose="05000000000000000000" pitchFamily="2" charset="2"/>
              <a:buChar char=""/>
            </a:pPr>
            <a:r>
              <a:rPr lang="en-US" sz="1000" b="1" dirty="0" smtClean="0">
                <a:solidFill>
                  <a:schemeClr val="tx2"/>
                </a:solidFill>
              </a:rPr>
              <a:t>   </a:t>
            </a:r>
            <a:r>
              <a:rPr lang="en-US" sz="1000" b="1" u="sng" dirty="0" smtClean="0">
                <a:solidFill>
                  <a:srgbClr val="FF0000"/>
                </a:solidFill>
              </a:rPr>
              <a:t>Redefine value and drive new industry economics</a:t>
            </a:r>
          </a:p>
          <a:p>
            <a:pPr marL="228600" indent="-228600">
              <a:buClr>
                <a:srgbClr val="FF0000"/>
              </a:buClr>
              <a:buFont typeface="Wingdings" panose="05000000000000000000" pitchFamily="2" charset="2"/>
              <a:buChar char=""/>
            </a:pPr>
            <a:endParaRPr lang="en-US" sz="1000" dirty="0" smtClean="0">
              <a:solidFill>
                <a:srgbClr val="FF0000"/>
              </a:solidFill>
            </a:endParaRP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Evolve from “reimburse” to “protect” models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Own the customer relationship and maintain brand premium.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chemeClr val="tx2"/>
                </a:solidFill>
              </a:rPr>
              <a:t>O</a:t>
            </a:r>
            <a:r>
              <a:rPr lang="en-US" sz="1000" dirty="0" smtClean="0">
                <a:solidFill>
                  <a:schemeClr val="tx2"/>
                </a:solidFill>
              </a:rPr>
              <a:t>rchestrate the ecosystem with partners to </a:t>
            </a:r>
            <a:r>
              <a:rPr lang="en-US" sz="1000" dirty="0">
                <a:solidFill>
                  <a:schemeClr val="tx2"/>
                </a:solidFill>
              </a:rPr>
              <a:t>serve wide-ranging consumer </a:t>
            </a:r>
            <a:r>
              <a:rPr lang="en-US" sz="1000" dirty="0" smtClean="0">
                <a:solidFill>
                  <a:schemeClr val="tx2"/>
                </a:solidFill>
              </a:rPr>
              <a:t>needs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Unlock new revenue streams beyond indemnification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Evolve from low-touch to high-touch digitally </a:t>
            </a:r>
            <a:r>
              <a:rPr lang="en-US" sz="1000" dirty="0">
                <a:solidFill>
                  <a:schemeClr val="tx2"/>
                </a:solidFill>
              </a:rPr>
              <a:t>driven </a:t>
            </a:r>
            <a:r>
              <a:rPr lang="en-US" sz="1000" dirty="0" smtClean="0">
                <a:solidFill>
                  <a:schemeClr val="tx2"/>
                </a:solidFill>
              </a:rPr>
              <a:t>relationships</a:t>
            </a:r>
          </a:p>
          <a:p>
            <a:pPr marL="228600" indent="-228600">
              <a:buFont typeface="Wingdings" panose="05000000000000000000" pitchFamily="2" charset="2"/>
              <a:buChar char="Ø"/>
            </a:pPr>
            <a:r>
              <a:rPr lang="en-US" sz="1000" dirty="0" smtClean="0">
                <a:solidFill>
                  <a:schemeClr val="tx2"/>
                </a:solidFill>
              </a:rPr>
              <a:t>Free capital previously </a:t>
            </a:r>
            <a:r>
              <a:rPr lang="en-US" sz="1000" dirty="0">
                <a:solidFill>
                  <a:schemeClr val="tx2"/>
                </a:solidFill>
              </a:rPr>
              <a:t>tied up for liquidity compliance</a:t>
            </a:r>
          </a:p>
        </p:txBody>
      </p:sp>
    </p:spTree>
    <p:extLst>
      <p:ext uri="{BB962C8B-B14F-4D97-AF65-F5344CB8AC3E}">
        <p14:creationId xmlns:p14="http://schemas.microsoft.com/office/powerpoint/2010/main" val="260968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mybroadband.co.za/news/wp-content/uploads/2014/11/Mathematics-technical-complexity-complex-m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450420"/>
            <a:ext cx="9144000" cy="514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FEDF1D2-EA2E-4FEF-B17C-9149FA7E909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071990"/>
            <a:ext cx="9142413" cy="1197403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34000">
                <a:schemeClr val="accent4">
                  <a:alpha val="33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480" tIns="0" rIns="0" bIns="0" rtlCol="0" anchor="ctr"/>
          <a:lstStyle/>
          <a:p>
            <a:pPr algn="ctr" defTabSz="457200">
              <a:lnSpc>
                <a:spcPct val="90000"/>
              </a:lnSpc>
              <a:buClr>
                <a:srgbClr val="C81524"/>
              </a:buClr>
              <a:buSzPct val="75000"/>
              <a:defRPr/>
            </a:pPr>
            <a:r>
              <a:rPr lang="en-US" sz="48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Back pocket pages</a:t>
            </a:r>
            <a:endParaRPr lang="en-US" sz="4800" dirty="0">
              <a:solidFill>
                <a:srgbClr val="FFFFFF"/>
              </a:solidFill>
              <a:ea typeface="MS PGothic" pitchFamily="34" charset="-128"/>
              <a:sym typeface="Helvetica 55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44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268930" y="3954927"/>
            <a:ext cx="3039761" cy="60292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7335067" y="2819608"/>
            <a:ext cx="1738103" cy="162695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7333507" y="801664"/>
            <a:ext cx="1739664" cy="166952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415666" y="758986"/>
            <a:ext cx="2993847" cy="302361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370541" y="829070"/>
            <a:ext cx="2990744" cy="302361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/>
          <p:cNvSpPr/>
          <p:nvPr/>
        </p:nvSpPr>
        <p:spPr>
          <a:xfrm>
            <a:off x="299793" y="916249"/>
            <a:ext cx="3006573" cy="299939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/>
          <p:cNvGrpSpPr/>
          <p:nvPr/>
        </p:nvGrpSpPr>
        <p:grpSpPr>
          <a:xfrm>
            <a:off x="268930" y="927280"/>
            <a:ext cx="3044834" cy="2981509"/>
            <a:chOff x="268929" y="927280"/>
            <a:chExt cx="3480090" cy="2981509"/>
          </a:xfrm>
        </p:grpSpPr>
        <p:sp>
          <p:nvSpPr>
            <p:cNvPr id="17" name="Donut 16"/>
            <p:cNvSpPr/>
            <p:nvPr/>
          </p:nvSpPr>
          <p:spPr>
            <a:xfrm>
              <a:off x="1646467" y="1059254"/>
              <a:ext cx="2040637" cy="2800337"/>
            </a:xfrm>
            <a:prstGeom prst="donut">
              <a:avLst>
                <a:gd name="adj" fmla="val 1924"/>
              </a:avLst>
            </a:prstGeom>
            <a:sp3d z="-40000" prstMaterial="matte"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268929" y="927280"/>
              <a:ext cx="3480090" cy="2981509"/>
              <a:chOff x="268929" y="927280"/>
              <a:chExt cx="3480090" cy="2981509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2057294" y="927280"/>
                <a:ext cx="1668170" cy="2981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268929" y="943624"/>
                <a:ext cx="3480090" cy="2598924"/>
                <a:chOff x="268929" y="943624"/>
                <a:chExt cx="3480090" cy="2598924"/>
              </a:xfrm>
            </p:grpSpPr>
            <p:sp>
              <p:nvSpPr>
                <p:cNvPr id="10" name="Rectangle 9"/>
                <p:cNvSpPr/>
                <p:nvPr/>
              </p:nvSpPr>
              <p:spPr>
                <a:xfrm>
                  <a:off x="378549" y="2052659"/>
                  <a:ext cx="1303098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1623360"/>
                    <a:satOff val="-17461"/>
                    <a:lumOff val="1634"/>
                    <a:alphaOff val="0"/>
                  </a:schemeClr>
                </a:fillRef>
                <a:effectRef idx="0">
                  <a:schemeClr val="accent4">
                    <a:hueOff val="-1623360"/>
                    <a:satOff val="-17461"/>
                    <a:lumOff val="1634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Smoke &amp; CO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378549" y="2292229"/>
                  <a:ext cx="1290691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2435040"/>
                    <a:satOff val="-26191"/>
                    <a:lumOff val="2452"/>
                    <a:alphaOff val="0"/>
                  </a:schemeClr>
                </a:fillRef>
                <a:effectRef idx="0">
                  <a:schemeClr val="accent4">
                    <a:hueOff val="-2435040"/>
                    <a:satOff val="-26191"/>
                    <a:lumOff val="2452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>
                      <a:solidFill>
                        <a:schemeClr val="lt1"/>
                      </a:solidFill>
                    </a:rPr>
                    <a:t>Security Camera &amp; Roof Sensors</a:t>
                  </a: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378549" y="2555636"/>
                  <a:ext cx="1303098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3246720"/>
                    <a:satOff val="-34922"/>
                    <a:lumOff val="3269"/>
                    <a:alphaOff val="0"/>
                  </a:schemeClr>
                </a:fillRef>
                <a:effectRef idx="0">
                  <a:schemeClr val="accent4">
                    <a:hueOff val="-3246720"/>
                    <a:satOff val="-34922"/>
                    <a:lumOff val="3269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Smart Meters, Plugs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378549" y="2813347"/>
                  <a:ext cx="1340473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4058399"/>
                    <a:satOff val="-43652"/>
                    <a:lumOff val="4086"/>
                    <a:alphaOff val="0"/>
                  </a:schemeClr>
                </a:fillRef>
                <a:effectRef idx="0">
                  <a:schemeClr val="accent4">
                    <a:hueOff val="-4058399"/>
                    <a:satOff val="-43652"/>
                    <a:lumOff val="4086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Gas Pipes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378549" y="3071710"/>
                  <a:ext cx="1448960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4870079"/>
                    <a:satOff val="-52383"/>
                    <a:lumOff val="4903"/>
                    <a:alphaOff val="0"/>
                  </a:schemeClr>
                </a:fillRef>
                <a:effectRef idx="0">
                  <a:schemeClr val="accent4">
                    <a:hueOff val="-4870079"/>
                    <a:satOff val="-52383"/>
                    <a:lumOff val="4903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HVAC Systems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378549" y="3334465"/>
                  <a:ext cx="1448960" cy="182880"/>
                </a:xfrm>
                <a:prstGeom prst="rect">
                  <a:avLst/>
                </a:prstGeom>
                <a:solidFill>
                  <a:srgbClr val="4C782D">
                    <a:alpha val="49804"/>
                  </a:srgb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lIns="91423" tIns="45712" rIns="91423" bIns="45712" rtlCol="0" anchor="ctr"/>
                <a:lstStyle/>
                <a:p>
                  <a:pPr defTabSz="685678">
                    <a:defRPr/>
                  </a:pP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Other Smart Appliances</a:t>
                  </a:r>
                  <a:endParaRPr lang="en-US" sz="800" kern="0" dirty="0">
                    <a:solidFill>
                      <a:srgbClr val="141414"/>
                    </a:solidFill>
                    <a:latin typeface="Calibri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378549" y="1549862"/>
                  <a:ext cx="1448960" cy="181899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Water Sensor, Thermostat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378549" y="1790663"/>
                  <a:ext cx="1374085" cy="182880"/>
                </a:xfrm>
                <a:prstGeom prst="rect">
                  <a:avLst/>
                </a:prstGeom>
                <a:scene3d>
                  <a:camera prst="orthographicFront"/>
                  <a:lightRig rig="chilly" dir="t"/>
                </a:scene3d>
                <a:sp3d prstMaterial="translucentPowder">
                  <a:bevelT w="127000" h="25400" prst="softRound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-811680"/>
                    <a:satOff val="-8731"/>
                    <a:lumOff val="817"/>
                    <a:alphaOff val="0"/>
                  </a:schemeClr>
                </a:fillRef>
                <a:effectRef idx="0">
                  <a:schemeClr val="accent4">
                    <a:hueOff val="-811680"/>
                    <a:satOff val="-8731"/>
                    <a:lumOff val="817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44206" tIns="15240" rIns="15240" bIns="15240" numCol="1" spcCol="1270" anchor="ctr" anchorCtr="0">
                  <a:noAutofit/>
                </a:bodyPr>
                <a:lstStyle/>
                <a:p>
                  <a:pPr defTabSz="2667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600" dirty="0" smtClean="0">
                      <a:solidFill>
                        <a:schemeClr val="lt1"/>
                      </a:solidFill>
                    </a:rPr>
                    <a:t>Door Lock</a:t>
                  </a:r>
                  <a:endParaRPr lang="en-US" sz="600" dirty="0">
                    <a:solidFill>
                      <a:schemeClr val="lt1"/>
                    </a:solidFill>
                  </a:endParaRPr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3874" y="1915975"/>
                  <a:ext cx="929162" cy="1133115"/>
                </a:xfrm>
                <a:prstGeom prst="ellipse">
                  <a:avLst/>
                </a:prstGeom>
                <a:ln w="63500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1811518" y="2261657"/>
                  <a:ext cx="1042908" cy="6001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chemeClr val="bg1"/>
                      </a:solidFill>
                    </a:rPr>
                    <a:t>Edge Risk Aggregator</a:t>
                  </a:r>
                </a:p>
                <a:p>
                  <a:pPr algn="ctr"/>
                  <a:endParaRPr lang="en-US" sz="1100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268929" y="1035877"/>
                  <a:ext cx="19310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15888" indent="-115888">
                    <a:buFont typeface="+mj-lt"/>
                    <a:buAutoNum type="arabicPeriod"/>
                  </a:pPr>
                  <a:r>
                    <a:rPr lang="en-US" sz="7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Events (periodic, scheduled, dynamic)</a:t>
                  </a:r>
                </a:p>
                <a:p>
                  <a:pPr marL="115888" indent="-115888">
                    <a:buFont typeface="+mj-lt"/>
                    <a:buAutoNum type="arabicPeriod"/>
                  </a:pPr>
                  <a:r>
                    <a:rPr lang="en-US" sz="7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Logs (scan, aggregate)</a:t>
                  </a:r>
                </a:p>
                <a:p>
                  <a:pPr marL="115888" indent="-115888">
                    <a:buFont typeface="+mj-lt"/>
                    <a:buAutoNum type="arabicPeriod"/>
                  </a:pPr>
                  <a:r>
                    <a:rPr lang="en-US" sz="7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Analytics (multi-sensors)</a:t>
                  </a:r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751548" y="1522877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5" name="Oval 154"/>
                <p:cNvSpPr/>
                <p:nvPr/>
              </p:nvSpPr>
              <p:spPr>
                <a:xfrm>
                  <a:off x="1650346" y="1765137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6" name="Oval 155"/>
                <p:cNvSpPr/>
                <p:nvPr/>
              </p:nvSpPr>
              <p:spPr>
                <a:xfrm>
                  <a:off x="1577159" y="2017928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7" name="Oval 156"/>
                <p:cNvSpPr/>
                <p:nvPr/>
              </p:nvSpPr>
              <p:spPr>
                <a:xfrm>
                  <a:off x="1532919" y="2278124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8" name="Oval 157"/>
                <p:cNvSpPr/>
                <p:nvPr/>
              </p:nvSpPr>
              <p:spPr>
                <a:xfrm>
                  <a:off x="1555508" y="2541862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9" name="Oval 158"/>
                <p:cNvSpPr/>
                <p:nvPr/>
              </p:nvSpPr>
              <p:spPr>
                <a:xfrm>
                  <a:off x="1583248" y="2796630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0" name="Oval 159"/>
                <p:cNvSpPr/>
                <p:nvPr/>
              </p:nvSpPr>
              <p:spPr>
                <a:xfrm>
                  <a:off x="1671170" y="3058910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1" name="Oval 160"/>
                <p:cNvSpPr/>
                <p:nvPr/>
              </p:nvSpPr>
              <p:spPr>
                <a:xfrm>
                  <a:off x="1786340" y="3315452"/>
                  <a:ext cx="227096" cy="227096"/>
                </a:xfrm>
                <a:prstGeom prst="ellipse">
                  <a:avLst/>
                </a:prstGeom>
                <a:scene3d>
                  <a:camera prst="orthographicFront"/>
                  <a:lightRig rig="chilly" dir="t"/>
                </a:scene3d>
                <a:sp3d z="12700" extrusionH="1700" prstMaterial="dkEdge">
                  <a:bevelT w="25400" h="6350" prst="softRound"/>
                  <a:bevelB w="0" h="0" prst="convex"/>
                </a:sp3d>
              </p:spPr>
              <p:style>
                <a:lnRef idx="1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pic>
              <p:nvPicPr>
                <p:cNvPr id="164" name="Picture 163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5400000">
                  <a:off x="1952638" y="3120008"/>
                  <a:ext cx="172863" cy="188579"/>
                </a:xfrm>
                <a:prstGeom prst="rect">
                  <a:avLst/>
                </a:prstGeom>
              </p:spPr>
            </p:pic>
            <p:pic>
              <p:nvPicPr>
                <p:cNvPr id="165" name="Picture 164"/>
                <p:cNvPicPr>
                  <a:picLocks noChangeAspect="1"/>
                </p:cNvPicPr>
                <p:nvPr/>
              </p:nvPicPr>
              <p:blipFill>
                <a:blip r:embed="rId5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9963" y="1769691"/>
                  <a:ext cx="152399" cy="152399"/>
                </a:xfrm>
                <a:prstGeom prst="rect">
                  <a:avLst/>
                </a:prstGeom>
              </p:spPr>
            </p:pic>
            <p:sp>
              <p:nvSpPr>
                <p:cNvPr id="176" name="TextBox 175"/>
                <p:cNvSpPr txBox="1"/>
                <p:nvPr/>
              </p:nvSpPr>
              <p:spPr>
                <a:xfrm>
                  <a:off x="2271939" y="943624"/>
                  <a:ext cx="1477080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u="sng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Features: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en-US" sz="6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Device Management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en-US" sz="6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Configuration Management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en-US" sz="6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User Management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en-US" sz="6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Log Management</a:t>
                  </a:r>
                </a:p>
                <a:p>
                  <a:pPr marL="171450" indent="-171450">
                    <a:buFont typeface="Wingdings" panose="05000000000000000000" pitchFamily="2" charset="2"/>
                    <a:buChar char="ü"/>
                  </a:pPr>
                  <a:r>
                    <a:rPr lang="en-US" sz="600" dirty="0" smtClean="0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</a:rPr>
                    <a:t>Security Management</a:t>
                  </a: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957" y="168759"/>
            <a:ext cx="8464987" cy="256157"/>
          </a:xfrm>
        </p:spPr>
        <p:txBody>
          <a:bodyPr/>
          <a:lstStyle/>
          <a:p>
            <a:r>
              <a:rPr lang="en-US" sz="1600" dirty="0" smtClean="0"/>
              <a:t>Architecture - @home, @scale, multi-cloud enterprise wide risk management</a:t>
            </a:r>
            <a:endParaRPr lang="en-US" sz="1600" dirty="0"/>
          </a:p>
        </p:txBody>
      </p:sp>
      <p:cxnSp>
        <p:nvCxnSpPr>
          <p:cNvPr id="169" name="Straight Arrow Connector 168"/>
          <p:cNvCxnSpPr>
            <a:stCxn id="21" idx="4"/>
          </p:cNvCxnSpPr>
          <p:nvPr/>
        </p:nvCxnSpPr>
        <p:spPr>
          <a:xfrm flipH="1">
            <a:off x="2077049" y="3049090"/>
            <a:ext cx="2571" cy="976503"/>
          </a:xfrm>
          <a:prstGeom prst="straightConnector1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2245797" y="412111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Edge Integrations</a:t>
            </a:r>
          </a:p>
          <a:p>
            <a:pPr algn="ctr"/>
            <a:r>
              <a:rPr lang="en-US" sz="9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(local feeds) </a:t>
            </a:r>
          </a:p>
        </p:txBody>
      </p:sp>
      <p:grpSp>
        <p:nvGrpSpPr>
          <p:cNvPr id="189" name="Group 188"/>
          <p:cNvGrpSpPr/>
          <p:nvPr/>
        </p:nvGrpSpPr>
        <p:grpSpPr>
          <a:xfrm>
            <a:off x="416219" y="4042014"/>
            <a:ext cx="748605" cy="489723"/>
            <a:chOff x="416219" y="3784436"/>
            <a:chExt cx="748605" cy="489723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219" y="3988809"/>
              <a:ext cx="274320" cy="274320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183" y="3999839"/>
              <a:ext cx="274320" cy="274320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 rotWithShape="1">
            <a:blip r:embed="rId8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867" t="14325" r="28315" b="16358"/>
            <a:stretch/>
          </p:blipFill>
          <p:spPr>
            <a:xfrm>
              <a:off x="981933" y="4014091"/>
              <a:ext cx="182891" cy="182880"/>
            </a:xfrm>
            <a:prstGeom prst="rect">
              <a:avLst/>
            </a:prstGeom>
          </p:spPr>
        </p:pic>
        <p:cxnSp>
          <p:nvCxnSpPr>
            <p:cNvPr id="175" name="Straight Arrow Connector 174"/>
            <p:cNvCxnSpPr>
              <a:stCxn id="172" idx="0"/>
            </p:cNvCxnSpPr>
            <p:nvPr/>
          </p:nvCxnSpPr>
          <p:spPr>
            <a:xfrm flipH="1" flipV="1">
              <a:off x="1071522" y="3793356"/>
              <a:ext cx="1857" cy="220735"/>
            </a:xfrm>
            <a:prstGeom prst="straightConnector1">
              <a:avLst/>
            </a:prstGeom>
            <a:ln w="19050">
              <a:solidFill>
                <a:schemeClr val="tx2">
                  <a:lumMod val="25000"/>
                  <a:lumOff val="75000"/>
                </a:schemeClr>
              </a:solidFill>
              <a:headEnd type="stealth" w="med" len="med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71" idx="0"/>
            </p:cNvCxnSpPr>
            <p:nvPr/>
          </p:nvCxnSpPr>
          <p:spPr>
            <a:xfrm flipV="1">
              <a:off x="822343" y="3784436"/>
              <a:ext cx="117" cy="215403"/>
            </a:xfrm>
            <a:prstGeom prst="straightConnector1">
              <a:avLst/>
            </a:prstGeom>
            <a:ln w="19050">
              <a:solidFill>
                <a:schemeClr val="tx2">
                  <a:lumMod val="25000"/>
                  <a:lumOff val="75000"/>
                </a:schemeClr>
              </a:solidFill>
              <a:headEnd type="stealth" w="med" len="med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 flipV="1">
              <a:off x="590035" y="3803828"/>
              <a:ext cx="0" cy="221765"/>
            </a:xfrm>
            <a:prstGeom prst="straightConnector1">
              <a:avLst/>
            </a:prstGeom>
            <a:ln w="19050">
              <a:solidFill>
                <a:schemeClr val="tx2">
                  <a:lumMod val="25000"/>
                  <a:lumOff val="75000"/>
                </a:schemeClr>
              </a:solidFill>
              <a:headEnd type="stealth" w="med" len="med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528195" y="759279"/>
            <a:ext cx="3507295" cy="3523892"/>
            <a:chOff x="3886200" y="1038441"/>
            <a:chExt cx="5162653" cy="5057561"/>
          </a:xfrm>
        </p:grpSpPr>
        <p:sp>
          <p:nvSpPr>
            <p:cNvPr id="24" name="Rectangle 23"/>
            <p:cNvSpPr/>
            <p:nvPr/>
          </p:nvSpPr>
          <p:spPr>
            <a:xfrm>
              <a:off x="3886200" y="1038441"/>
              <a:ext cx="4896462" cy="502115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  <a:effectLst/>
          </p:spPr>
          <p:txBody>
            <a:bodyPr lIns="91436" tIns="45719" rIns="91436" bIns="45719" rtlCol="0" anchor="ctr"/>
            <a:lstStyle/>
            <a:p>
              <a:pPr algn="ctr">
                <a:defRPr/>
              </a:pPr>
              <a:endParaRPr lang="en-US" sz="12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032363" y="1141572"/>
              <a:ext cx="4604137" cy="373287"/>
              <a:chOff x="3351212" y="966850"/>
              <a:chExt cx="4800600" cy="404750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3351212" y="966850"/>
                <a:ext cx="4800600" cy="40475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3420682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978332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4606565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792448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452813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Security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4606565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Fault Handling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792448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Audit Logging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6978333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Reports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378680" y="1622556"/>
              <a:ext cx="1911509" cy="1467371"/>
              <a:chOff x="4754975" y="1488374"/>
              <a:chExt cx="1993075" cy="1591056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754975" y="1488374"/>
                <a:ext cx="1993075" cy="159105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754975" y="1488375"/>
                <a:ext cx="1993075" cy="310896"/>
              </a:xfrm>
              <a:prstGeom prst="rect">
                <a:avLst/>
              </a:prstGeom>
              <a:solidFill>
                <a:srgbClr val="2E2F3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4754975" y="1488375"/>
                <a:ext cx="375397" cy="310896"/>
                <a:chOff x="4754975" y="1488375"/>
                <a:chExt cx="375397" cy="310896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4754975" y="1488375"/>
                  <a:ext cx="337297" cy="310896"/>
                </a:xfrm>
                <a:prstGeom prst="rect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27" name="Isosceles Triangle 126"/>
                <p:cNvSpPr/>
                <p:nvPr/>
              </p:nvSpPr>
              <p:spPr>
                <a:xfrm rot="5400000">
                  <a:off x="5041767" y="1605723"/>
                  <a:ext cx="101009" cy="76201"/>
                </a:xfrm>
                <a:prstGeom prst="triangle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14" name="TextBox 113"/>
              <p:cNvSpPr txBox="1"/>
              <p:nvPr/>
            </p:nvSpPr>
            <p:spPr>
              <a:xfrm>
                <a:off x="5187632" y="1560528"/>
                <a:ext cx="1547717" cy="197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Platform Services</a:t>
                </a: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6452" y="1563937"/>
                <a:ext cx="154340" cy="162461"/>
              </a:xfrm>
              <a:prstGeom prst="rect">
                <a:avLst/>
              </a:prstGeom>
            </p:spPr>
          </p:pic>
          <p:sp>
            <p:nvSpPr>
              <p:cNvPr id="116" name="Rectangle 115"/>
              <p:cNvSpPr/>
              <p:nvPr/>
            </p:nvSpPr>
            <p:spPr>
              <a:xfrm>
                <a:off x="4808537" y="184308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5773736" y="184308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4819649" y="191775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Device Management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5778880" y="191522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Event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809743" y="227587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5774942" y="227587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820856" y="2350541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Command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and control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5780086" y="234801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Configuration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Management</a:t>
                </a:r>
                <a:endParaRPr lang="en-US" sz="6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815298" y="2714426"/>
                <a:ext cx="1876013" cy="30817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4815297" y="2803773"/>
                <a:ext cx="1876014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External Integration Service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93" y="3283713"/>
              <a:ext cx="1911509" cy="286728"/>
              <a:chOff x="4756657" y="3209545"/>
              <a:chExt cx="1993075" cy="310896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4756657" y="3209545"/>
                <a:ext cx="1993075" cy="310896"/>
              </a:xfrm>
              <a:prstGeom prst="rect">
                <a:avLst/>
              </a:prstGeom>
              <a:solidFill>
                <a:srgbClr val="2E2F3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4756657" y="3209545"/>
                <a:ext cx="375397" cy="310896"/>
                <a:chOff x="4754975" y="1488375"/>
                <a:chExt cx="375397" cy="310896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4754975" y="1488375"/>
                  <a:ext cx="337297" cy="310896"/>
                </a:xfrm>
                <a:prstGeom prst="rect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 rot="5400000">
                  <a:off x="5041767" y="1605723"/>
                  <a:ext cx="101009" cy="76201"/>
                </a:xfrm>
                <a:prstGeom prst="triangle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07" name="TextBox 106"/>
              <p:cNvSpPr txBox="1"/>
              <p:nvPr/>
            </p:nvSpPr>
            <p:spPr>
              <a:xfrm>
                <a:off x="5189314" y="3281699"/>
                <a:ext cx="1547717" cy="197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Rule Engine</a:t>
                </a: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5676" y="3286708"/>
                <a:ext cx="159259" cy="159259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368112" y="3763709"/>
              <a:ext cx="1905194" cy="375776"/>
              <a:chOff x="4743958" y="3657600"/>
              <a:chExt cx="1986492" cy="407449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743958" y="3657600"/>
                <a:ext cx="959888" cy="384445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4754975" y="3737940"/>
                <a:ext cx="948870" cy="319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Streaming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5770562" y="3665402"/>
                <a:ext cx="959888" cy="384445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781580" y="3745743"/>
                <a:ext cx="948870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Big Data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4291629" y="4311502"/>
              <a:ext cx="4085605" cy="713113"/>
              <a:chOff x="3621541" y="4304538"/>
              <a:chExt cx="4259942" cy="773221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4633149" y="4304538"/>
                <a:ext cx="2236727" cy="76809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4714335" y="4343400"/>
                <a:ext cx="2084832" cy="533400"/>
              </a:xfrm>
              <a:prstGeom prst="roundRect">
                <a:avLst>
                  <a:gd name="adj" fmla="val 50000"/>
                </a:avLst>
              </a:prstGeom>
              <a:solidFill>
                <a:srgbClr val="09596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767191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274244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5771893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69542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278320" y="4915818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 </a:t>
                </a:r>
                <a:r>
                  <a:rPr lang="en-US" sz="6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Store @ scale</a:t>
                </a:r>
                <a:endParaRPr lang="en-US" sz="6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754975" y="4500529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Blob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Storage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5246469" y="4503093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Audit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Logs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760819" y="4505326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Device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256120" y="4505326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Config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7167870" y="4371975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932612" y="4914900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Web API</a:t>
                </a:r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3866324" y="437518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621541" y="4918106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Cloud CDN</a:t>
                </a: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2932" y="4528411"/>
                <a:ext cx="242271" cy="143567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0764" y="4493342"/>
                <a:ext cx="252564" cy="252564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4032364" y="5098611"/>
              <a:ext cx="4673076" cy="721933"/>
              <a:chOff x="3351212" y="5171700"/>
              <a:chExt cx="4872480" cy="782783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1212" y="5257800"/>
                <a:ext cx="4800600" cy="6096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351212" y="5600656"/>
                <a:ext cx="728732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Ingestion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82031" y="5600656"/>
                <a:ext cx="723811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Encoding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603561" y="5531403"/>
                <a:ext cx="812381" cy="423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Format</a:t>
                </a:r>
                <a:b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Conversion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333728" y="5531403"/>
                <a:ext cx="780399" cy="423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Content</a:t>
                </a:r>
                <a:b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Protection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054020" y="5600656"/>
                <a:ext cx="777937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Streaming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742546" y="5600656"/>
                <a:ext cx="743493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 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399010" y="5600656"/>
                <a:ext cx="824682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Advertising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5180013" y="5171700"/>
                <a:ext cx="1511299" cy="179647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Audio, Video </a:t>
                </a: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Engineering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98203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636747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5378591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06926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74671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7388368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189" y="5407138"/>
                <a:ext cx="135248" cy="143701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3640" y="5411302"/>
                <a:ext cx="127409" cy="13537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82039" y="5411972"/>
                <a:ext cx="102494" cy="13403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59597" y="5437317"/>
                <a:ext cx="143956" cy="8334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93112" y="5412034"/>
                <a:ext cx="133909" cy="133909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81929" y="5421021"/>
                <a:ext cx="177765" cy="115934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1370" y="5408722"/>
                <a:ext cx="112426" cy="140532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567134" y="5814894"/>
              <a:ext cx="1534595" cy="281107"/>
              <a:chOff x="4951473" y="6034089"/>
              <a:chExt cx="1600078" cy="30480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4951473" y="6034089"/>
                <a:ext cx="1600078" cy="3048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971172" y="6101851"/>
                <a:ext cx="1547718" cy="197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Service Platform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986402" y="1608559"/>
              <a:ext cx="448509" cy="1661160"/>
              <a:chOff x="3303290" y="1473201"/>
              <a:chExt cx="467648" cy="1801179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2647483" y="2171153"/>
                <a:ext cx="1801179" cy="405275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 rot="16200000">
                <a:off x="2814522" y="2047669"/>
                <a:ext cx="1445184" cy="467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800" kern="0" dirty="0" smtClean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Message / Service</a:t>
                </a:r>
                <a:endParaRPr lang="en-US" sz="800" kern="0" dirty="0">
                  <a:solidFill>
                    <a:prstClr val="white"/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Bus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8805772" y="1075586"/>
              <a:ext cx="243081" cy="5020416"/>
              <a:chOff x="4746513" y="895302"/>
              <a:chExt cx="253453" cy="5443582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2151449" y="3490366"/>
                <a:ext cx="5443582" cy="253453"/>
              </a:xfrm>
              <a:prstGeom prst="rect">
                <a:avLst/>
              </a:prstGeom>
              <a:solidFill>
                <a:srgbClr val="0070C0"/>
              </a:solidFill>
            </p:spPr>
          </p:pic>
          <p:sp>
            <p:nvSpPr>
              <p:cNvPr id="57" name="TextBox 56"/>
              <p:cNvSpPr txBox="1"/>
              <p:nvPr/>
            </p:nvSpPr>
            <p:spPr>
              <a:xfrm rot="16200000">
                <a:off x="3071417" y="3631801"/>
                <a:ext cx="3698180" cy="1589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1050" kern="0" dirty="0" smtClean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Integration (API) Management</a:t>
                </a:r>
                <a:endParaRPr lang="en-US" sz="1050" kern="0" dirty="0">
                  <a:solidFill>
                    <a:prstClr val="white"/>
                  </a:solidFill>
                  <a:latin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653649" y="2719898"/>
              <a:ext cx="826975" cy="1405559"/>
              <a:chOff x="7127020" y="2678213"/>
              <a:chExt cx="862263" cy="1524033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127021" y="2678213"/>
                <a:ext cx="853064" cy="1524033"/>
              </a:xfrm>
              <a:prstGeom prst="roundRect">
                <a:avLst>
                  <a:gd name="adj" fmla="val 3738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127020" y="3004681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Visualization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127020" y="3471560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Solution Portal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127020" y="3949056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Alerts/Notification</a:t>
                </a:r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0834" y="2808274"/>
                <a:ext cx="147145" cy="147145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3637" y="3276600"/>
                <a:ext cx="161538" cy="14861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3137" y="3733800"/>
                <a:ext cx="162538" cy="162538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3886201" y="3763144"/>
              <a:ext cx="910039" cy="407811"/>
              <a:chOff x="3370262" y="3809394"/>
              <a:chExt cx="948871" cy="442185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3536019" y="3809394"/>
                <a:ext cx="639386" cy="442185"/>
              </a:xfrm>
              <a:prstGeom prst="roundRect">
                <a:avLst>
                  <a:gd name="adj" fmla="val 3738"/>
                </a:avLst>
              </a:prstGeom>
              <a:solidFill>
                <a:srgbClr val="1C9079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370262" y="3904644"/>
                <a:ext cx="948871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Event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Ingester</a:t>
                </a:r>
              </a:p>
            </p:txBody>
          </p:sp>
        </p:grpSp>
        <p:cxnSp>
          <p:nvCxnSpPr>
            <p:cNvPr id="36" name="Straight Connector 35"/>
            <p:cNvCxnSpPr>
              <a:endCxn id="111" idx="3"/>
            </p:cNvCxnSpPr>
            <p:nvPr/>
          </p:nvCxnSpPr>
          <p:spPr>
            <a:xfrm flipH="1" flipV="1">
              <a:off x="7290189" y="2356241"/>
              <a:ext cx="1499110" cy="1346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triangle"/>
              <a:tailEnd type="none" w="lg" len="med"/>
            </a:ln>
            <a:effectLst/>
          </p:spPr>
        </p:cxnSp>
        <p:sp>
          <p:nvSpPr>
            <p:cNvPr id="37" name="TextBox 36"/>
            <p:cNvSpPr txBox="1"/>
            <p:nvPr/>
          </p:nvSpPr>
          <p:spPr>
            <a:xfrm>
              <a:off x="7584487" y="2161069"/>
              <a:ext cx="826975" cy="1396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00" i="1" kern="0" dirty="0" smtClean="0">
                  <a:solidFill>
                    <a:srgbClr val="141414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API/ Web </a:t>
              </a:r>
              <a:r>
                <a:rPr lang="en-US" sz="600" i="1" kern="0" dirty="0">
                  <a:solidFill>
                    <a:srgbClr val="141414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services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4745274" y="2849864"/>
              <a:ext cx="613703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>
              <a:off x="4751911" y="2849864"/>
              <a:ext cx="0" cy="15179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>
            <a:xfrm>
              <a:off x="4658395" y="3968559"/>
              <a:ext cx="721897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>
            <a:xfrm>
              <a:off x="6295345" y="3089927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>
            <a:xfrm>
              <a:off x="5839993" y="3573077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>
            <a:xfrm>
              <a:off x="5840920" y="4114556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>
              <a:off x="7406295" y="4613373"/>
              <a:ext cx="298173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>
            <a:xfrm>
              <a:off x="6809461" y="4126269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46" name="Straight Arrow Connector 45"/>
            <p:cNvCxnSpPr>
              <a:stCxn id="59" idx="2"/>
              <a:endCxn id="111" idx="1"/>
            </p:cNvCxnSpPr>
            <p:nvPr/>
          </p:nvCxnSpPr>
          <p:spPr>
            <a:xfrm>
              <a:off x="4434911" y="2354016"/>
              <a:ext cx="943769" cy="222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</p:grpSp>
      <p:cxnSp>
        <p:nvCxnSpPr>
          <p:cNvPr id="167" name="Straight Connector 166"/>
          <p:cNvCxnSpPr/>
          <p:nvPr/>
        </p:nvCxnSpPr>
        <p:spPr>
          <a:xfrm>
            <a:off x="378549" y="4053561"/>
            <a:ext cx="2055137" cy="3519"/>
          </a:xfrm>
          <a:prstGeom prst="line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TextBox 190"/>
          <p:cNvSpPr txBox="1"/>
          <p:nvPr/>
        </p:nvSpPr>
        <p:spPr>
          <a:xfrm>
            <a:off x="1804638" y="3728023"/>
            <a:ext cx="28886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tx2"/>
                </a:solidFill>
              </a:rPr>
              <a:t>API</a:t>
            </a:r>
          </a:p>
        </p:txBody>
      </p:sp>
      <p:sp>
        <p:nvSpPr>
          <p:cNvPr id="4" name="Right Arrow 3"/>
          <p:cNvSpPr/>
          <p:nvPr/>
        </p:nvSpPr>
        <p:spPr>
          <a:xfrm rot="18589484">
            <a:off x="180700" y="700647"/>
            <a:ext cx="247321" cy="200762"/>
          </a:xfrm>
          <a:prstGeom prst="rightArrow">
            <a:avLst>
              <a:gd name="adj1" fmla="val 45077"/>
              <a:gd name="adj2" fmla="val 47004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100" y="539280"/>
            <a:ext cx="24561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</a:rPr>
              <a:t>Multiple Homes, Community, Global Deployments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7351045" y="806266"/>
          <a:ext cx="164592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5" r:lo="rId26" r:qs="rId27" r:cs="rId28"/>
          </a:graphicData>
        </a:graphic>
      </p:graphicFrame>
      <p:graphicFrame>
        <p:nvGraphicFramePr>
          <p:cNvPr id="166" name="Diagram 165"/>
          <p:cNvGraphicFramePr/>
          <p:nvPr>
            <p:extLst/>
          </p:nvPr>
        </p:nvGraphicFramePr>
        <p:xfrm>
          <a:off x="7366910" y="2815761"/>
          <a:ext cx="1645920" cy="164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0" r:lo="rId31" r:qs="rId32" r:cs="rId33"/>
          </a:graphicData>
        </a:graphic>
      </p:graphicFrame>
      <p:sp>
        <p:nvSpPr>
          <p:cNvPr id="9" name="Left-Right Arrow 8"/>
          <p:cNvSpPr/>
          <p:nvPr/>
        </p:nvSpPr>
        <p:spPr>
          <a:xfrm>
            <a:off x="7035490" y="1509401"/>
            <a:ext cx="273212" cy="17744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Left-Right Arrow 167"/>
          <p:cNvSpPr/>
          <p:nvPr/>
        </p:nvSpPr>
        <p:spPr>
          <a:xfrm>
            <a:off x="7042681" y="3461482"/>
            <a:ext cx="273212" cy="17744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/>
          <p:cNvSpPr/>
          <p:nvPr/>
        </p:nvSpPr>
        <p:spPr>
          <a:xfrm>
            <a:off x="7646645" y="588521"/>
            <a:ext cx="1113388" cy="21544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b="1" dirty="0" smtClean="0">
                <a:solidFill>
                  <a:srgbClr val="141414"/>
                </a:solidFill>
                <a:latin typeface="Calibri" panose="020F0502020204030204" pitchFamily="34" charset="0"/>
              </a:rPr>
              <a:t>Business </a:t>
            </a:r>
            <a:r>
              <a:rPr lang="en-US" sz="800" b="1" dirty="0">
                <a:solidFill>
                  <a:srgbClr val="141414"/>
                </a:solidFill>
                <a:latin typeface="Calibri" panose="020F0502020204030204" pitchFamily="34" charset="0"/>
              </a:rPr>
              <a:t>Driven Apps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7744355" y="2605137"/>
            <a:ext cx="1054953" cy="21544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sz="800" b="1" dirty="0">
                <a:solidFill>
                  <a:srgbClr val="141414"/>
                </a:solidFill>
                <a:latin typeface="Calibri" panose="020F0502020204030204" pitchFamily="34" charset="0"/>
              </a:rPr>
              <a:t>Enterprise Apps</a:t>
            </a:r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35" cstate="screen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9778" b="86667" l="2667" r="100000">
                        <a14:foregroundMark x1="21333" y1="44000" x2="2133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1" b="20537"/>
          <a:stretch/>
        </p:blipFill>
        <p:spPr>
          <a:xfrm>
            <a:off x="3646890" y="4102935"/>
            <a:ext cx="670526" cy="420703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 rotWithShape="1">
          <a:blip r:embed="rId37" cstate="screen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9778" b="86667" l="2667" r="100000">
                        <a14:foregroundMark x1="21333" y1="44000" x2="2133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1" b="20537"/>
          <a:stretch/>
        </p:blipFill>
        <p:spPr>
          <a:xfrm>
            <a:off x="7139462" y="617171"/>
            <a:ext cx="296061" cy="185755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39" cstate="screen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9778" b="86667" l="2667" r="100000">
                        <a14:foregroundMark x1="21333" y1="44000" x2="2133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1" b="20537"/>
          <a:stretch/>
        </p:blipFill>
        <p:spPr>
          <a:xfrm>
            <a:off x="7132684" y="2641539"/>
            <a:ext cx="545369" cy="269365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 rotWithShape="1">
          <a:blip r:embed="rId41" cstate="screen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9778" b="86667" l="2667" r="100000">
                        <a14:foregroundMark x1="21333" y1="44000" x2="21333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1" b="20537"/>
          <a:stretch/>
        </p:blipFill>
        <p:spPr>
          <a:xfrm>
            <a:off x="3002174" y="3643559"/>
            <a:ext cx="484752" cy="304144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2948477" y="3759243"/>
            <a:ext cx="5645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bg1"/>
                </a:solidFill>
              </a:rPr>
              <a:t>Device Cloud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3672756" y="4208004"/>
            <a:ext cx="737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IOT</a:t>
            </a:r>
          </a:p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Platforms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7129505" y="2714138"/>
            <a:ext cx="54854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bg1"/>
                </a:solidFill>
              </a:rPr>
              <a:t>IT Enterprise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7140074" y="663036"/>
            <a:ext cx="35137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 smtClean="0">
                <a:solidFill>
                  <a:schemeClr val="bg1"/>
                </a:solidFill>
              </a:rPr>
              <a:t>Cloud</a:t>
            </a:r>
          </a:p>
        </p:txBody>
      </p:sp>
      <p:cxnSp>
        <p:nvCxnSpPr>
          <p:cNvPr id="196" name="Straight Arrow Connector 195"/>
          <p:cNvCxnSpPr/>
          <p:nvPr/>
        </p:nvCxnSpPr>
        <p:spPr>
          <a:xfrm flipH="1" flipV="1">
            <a:off x="1433391" y="4067271"/>
            <a:ext cx="1857" cy="220735"/>
          </a:xfrm>
          <a:prstGeom prst="straightConnector1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1227287" y="4271669"/>
            <a:ext cx="404138" cy="1633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chemeClr val="tx2"/>
                </a:solidFill>
              </a:rPr>
              <a:t>Mobile</a:t>
            </a:r>
            <a:endParaRPr lang="en-US" sz="500" dirty="0">
              <a:solidFill>
                <a:schemeClr val="tx2"/>
              </a:solidFill>
            </a:endParaRPr>
          </a:p>
        </p:txBody>
      </p:sp>
      <p:cxnSp>
        <p:nvCxnSpPr>
          <p:cNvPr id="198" name="Straight Arrow Connector 197"/>
          <p:cNvCxnSpPr/>
          <p:nvPr/>
        </p:nvCxnSpPr>
        <p:spPr>
          <a:xfrm flipH="1" flipV="1">
            <a:off x="1870220" y="4063784"/>
            <a:ext cx="1857" cy="220735"/>
          </a:xfrm>
          <a:prstGeom prst="straightConnector1">
            <a:avLst/>
          </a:prstGeom>
          <a:ln w="19050">
            <a:solidFill>
              <a:schemeClr val="tx2">
                <a:lumMod val="25000"/>
                <a:lumOff val="75000"/>
              </a:schemeClr>
            </a:solidFill>
            <a:headEnd type="stealth" w="med" len="med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Rounded Rectangle 198"/>
          <p:cNvSpPr/>
          <p:nvPr/>
        </p:nvSpPr>
        <p:spPr>
          <a:xfrm>
            <a:off x="1664115" y="4268181"/>
            <a:ext cx="429385" cy="1933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>
                <a:solidFill>
                  <a:schemeClr val="tx2"/>
                </a:solidFill>
              </a:rPr>
              <a:t>Other</a:t>
            </a:r>
          </a:p>
          <a:p>
            <a:pPr algn="ctr"/>
            <a:r>
              <a:rPr lang="en-US" sz="500" dirty="0" smtClean="0">
                <a:solidFill>
                  <a:schemeClr val="tx2"/>
                </a:solidFill>
              </a:rPr>
              <a:t>Devices</a:t>
            </a:r>
            <a:endParaRPr lang="en-US" sz="500" dirty="0">
              <a:solidFill>
                <a:schemeClr val="tx2"/>
              </a:solidFill>
            </a:endParaRPr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 rotWithShape="1">
          <a:blip r:embed="rId4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723852" y="2213590"/>
            <a:ext cx="271101" cy="258759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4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209" y="2241122"/>
            <a:ext cx="172058" cy="196654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45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5696" y="2565699"/>
            <a:ext cx="154892" cy="249466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2611341" y="2577394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GSM</a:t>
            </a:r>
          </a:p>
          <a:p>
            <a:pPr algn="ctr"/>
            <a:r>
              <a:rPr lang="en-US" sz="5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CDMA</a:t>
            </a:r>
          </a:p>
        </p:txBody>
      </p:sp>
      <p:sp>
        <p:nvSpPr>
          <p:cNvPr id="139" name="Right Arrow 138"/>
          <p:cNvSpPr/>
          <p:nvPr/>
        </p:nvSpPr>
        <p:spPr>
          <a:xfrm>
            <a:off x="2519271" y="2452186"/>
            <a:ext cx="1008924" cy="12083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Action Button: Return 141">
            <a:hlinkClick r:id="rId46" action="ppaction://hlinksldjump" highlightClick="1"/>
          </p:cNvPr>
          <p:cNvSpPr/>
          <p:nvPr/>
        </p:nvSpPr>
        <p:spPr>
          <a:xfrm>
            <a:off x="8799308" y="109470"/>
            <a:ext cx="213522" cy="264017"/>
          </a:xfrm>
          <a:prstGeom prst="actionButtonReturn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/>
          <p:cNvSpPr/>
          <p:nvPr/>
        </p:nvSpPr>
        <p:spPr>
          <a:xfrm>
            <a:off x="1419632" y="1116227"/>
            <a:ext cx="1013502" cy="3498529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</a:ln>
          <a:effectLst/>
        </p:spPr>
        <p:txBody>
          <a:bodyPr lIns="68567" tIns="34284" rIns="68567" bIns="34284" rtlCol="0" anchor="ctr"/>
          <a:lstStyle/>
          <a:p>
            <a:pPr algn="ctr" defTabSz="685678">
              <a:defRPr/>
            </a:pPr>
            <a:endParaRPr lang="en-US" sz="1100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40" name="Straight Arrow Connector 239"/>
          <p:cNvCxnSpPr/>
          <p:nvPr/>
        </p:nvCxnSpPr>
        <p:spPr>
          <a:xfrm>
            <a:off x="7263883" y="1767515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41" name="Straight Arrow Connector 240"/>
          <p:cNvCxnSpPr/>
          <p:nvPr/>
        </p:nvCxnSpPr>
        <p:spPr>
          <a:xfrm>
            <a:off x="7263883" y="2846589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42" name="Straight Arrow Connector 241"/>
          <p:cNvCxnSpPr/>
          <p:nvPr/>
        </p:nvCxnSpPr>
        <p:spPr>
          <a:xfrm>
            <a:off x="7263883" y="3775703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21" name="Straight Arrow Connector 220"/>
          <p:cNvCxnSpPr/>
          <p:nvPr/>
        </p:nvCxnSpPr>
        <p:spPr>
          <a:xfrm>
            <a:off x="5855873" y="2830022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38" name="Straight Arrow Connector 237"/>
          <p:cNvCxnSpPr/>
          <p:nvPr/>
        </p:nvCxnSpPr>
        <p:spPr>
          <a:xfrm>
            <a:off x="5855873" y="3739518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39" name="Straight Arrow Connector 238"/>
          <p:cNvCxnSpPr/>
          <p:nvPr/>
        </p:nvCxnSpPr>
        <p:spPr>
          <a:xfrm>
            <a:off x="5875041" y="1761495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94" name="Straight Arrow Connector 93"/>
          <p:cNvCxnSpPr/>
          <p:nvPr/>
        </p:nvCxnSpPr>
        <p:spPr>
          <a:xfrm>
            <a:off x="2305767" y="2228850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sp>
        <p:nvSpPr>
          <p:cNvPr id="6" name="Chevron 5"/>
          <p:cNvSpPr/>
          <p:nvPr/>
        </p:nvSpPr>
        <p:spPr>
          <a:xfrm>
            <a:off x="23727" y="777460"/>
            <a:ext cx="1269772" cy="228600"/>
          </a:xfrm>
          <a:prstGeom prst="chevron">
            <a:avLst>
              <a:gd name="adj" fmla="val 2738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>
              <a:defRPr/>
            </a:pPr>
            <a:r>
              <a:rPr lang="en-US" sz="800" b="1" kern="0" dirty="0">
                <a:solidFill>
                  <a:prstClr val="white"/>
                </a:solidFill>
                <a:latin typeface="Calibri" panose="020F0502020204030204" pitchFamily="34" charset="0"/>
              </a:rPr>
              <a:t>Device Layer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45256" y="2893773"/>
            <a:ext cx="57727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413042" y="3739518"/>
            <a:ext cx="662509" cy="479606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685678">
              <a:lnSpc>
                <a:spcPts val="750"/>
              </a:lnSpc>
              <a:defRPr/>
            </a:pPr>
            <a:r>
              <a:rPr lang="en-US" sz="800" b="1" i="1" u="sng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PROTOCOLS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HTTP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COAP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MQTT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98520" y="1739233"/>
            <a:ext cx="742950" cy="479606"/>
          </a:xfrm>
          <a:prstGeom prst="rect">
            <a:avLst/>
          </a:prstGeom>
          <a:noFill/>
        </p:spPr>
        <p:txBody>
          <a:bodyPr wrap="square" lIns="68567" tIns="34284" rIns="68567" bIns="34284" rtlCol="0">
            <a:spAutoFit/>
          </a:bodyPr>
          <a:lstStyle/>
          <a:p>
            <a:pPr defTabSz="685678">
              <a:lnSpc>
                <a:spcPts val="750"/>
              </a:lnSpc>
              <a:defRPr/>
            </a:pPr>
            <a:r>
              <a:rPr lang="en-US" sz="800" b="1" i="1" u="sng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CHANNELS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Wi-Fi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Ethernet</a:t>
            </a:r>
          </a:p>
          <a:p>
            <a:pPr defTabSz="685678">
              <a:lnSpc>
                <a:spcPts val="750"/>
              </a:lnSpc>
              <a:defRPr/>
            </a:pPr>
            <a:r>
              <a:rPr lang="en-US" sz="800" i="1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GSM/GPRS</a:t>
            </a:r>
          </a:p>
        </p:txBody>
      </p:sp>
      <p:sp>
        <p:nvSpPr>
          <p:cNvPr id="28" name="Chevron 27"/>
          <p:cNvSpPr/>
          <p:nvPr/>
        </p:nvSpPr>
        <p:spPr>
          <a:xfrm>
            <a:off x="2551564" y="770880"/>
            <a:ext cx="3491242" cy="228600"/>
          </a:xfrm>
          <a:prstGeom prst="chevron">
            <a:avLst>
              <a:gd name="adj" fmla="val 2738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>
              <a:defRPr/>
            </a:pPr>
            <a:r>
              <a:rPr lang="en-US" sz="800" b="1" kern="0" dirty="0">
                <a:solidFill>
                  <a:prstClr val="white"/>
                </a:solidFill>
                <a:latin typeface="Calibri" panose="020F0502020204030204" pitchFamily="34" charset="0"/>
              </a:rPr>
              <a:t>Device Management and Service Platform </a:t>
            </a:r>
          </a:p>
        </p:txBody>
      </p:sp>
      <p:sp>
        <p:nvSpPr>
          <p:cNvPr id="83" name="Chevron 82"/>
          <p:cNvSpPr/>
          <p:nvPr/>
        </p:nvSpPr>
        <p:spPr>
          <a:xfrm>
            <a:off x="6110785" y="777460"/>
            <a:ext cx="1297151" cy="228600"/>
          </a:xfrm>
          <a:prstGeom prst="chevron">
            <a:avLst>
              <a:gd name="adj" fmla="val 2738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>
              <a:defRPr/>
            </a:pPr>
            <a:r>
              <a:rPr lang="en-US" sz="800" b="1" kern="0" dirty="0" smtClean="0">
                <a:solidFill>
                  <a:prstClr val="white"/>
                </a:solidFill>
                <a:latin typeface="Calibri" panose="020F0502020204030204" pitchFamily="34" charset="0"/>
              </a:rPr>
              <a:t>Integration Layer</a:t>
            </a:r>
            <a:endParaRPr lang="en-US" sz="800" b="1" kern="0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Chevron 92"/>
          <p:cNvSpPr/>
          <p:nvPr/>
        </p:nvSpPr>
        <p:spPr>
          <a:xfrm>
            <a:off x="1342864" y="770880"/>
            <a:ext cx="1159335" cy="228600"/>
          </a:xfrm>
          <a:prstGeom prst="chevron">
            <a:avLst>
              <a:gd name="adj" fmla="val 2738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>
              <a:defRPr/>
            </a:pPr>
            <a:r>
              <a:rPr lang="en-US" sz="800" b="1" kern="0" dirty="0">
                <a:solidFill>
                  <a:prstClr val="white"/>
                </a:solidFill>
                <a:latin typeface="Calibri" panose="020F0502020204030204" pitchFamily="34" charset="0"/>
              </a:rPr>
              <a:t>Connectivity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2284163" y="3524348"/>
            <a:ext cx="41148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grpSp>
        <p:nvGrpSpPr>
          <p:cNvPr id="98" name="Group 97"/>
          <p:cNvGrpSpPr/>
          <p:nvPr/>
        </p:nvGrpSpPr>
        <p:grpSpPr>
          <a:xfrm>
            <a:off x="2587642" y="1116226"/>
            <a:ext cx="3326456" cy="3523892"/>
            <a:chOff x="3886200" y="1038441"/>
            <a:chExt cx="4896462" cy="5057560"/>
          </a:xfrm>
        </p:grpSpPr>
        <p:sp>
          <p:nvSpPr>
            <p:cNvPr id="107" name="Rectangle 106"/>
            <p:cNvSpPr/>
            <p:nvPr/>
          </p:nvSpPr>
          <p:spPr>
            <a:xfrm>
              <a:off x="3886200" y="1038441"/>
              <a:ext cx="4896462" cy="502115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  <a:effectLst/>
          </p:spPr>
          <p:txBody>
            <a:bodyPr lIns="91436" tIns="45719" rIns="91436" bIns="45719" rtlCol="0" anchor="ctr"/>
            <a:lstStyle/>
            <a:p>
              <a:pPr algn="ctr">
                <a:defRPr/>
              </a:pPr>
              <a:endParaRPr lang="en-US" sz="12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032363" y="1141572"/>
              <a:ext cx="4604137" cy="373287"/>
              <a:chOff x="3351212" y="966850"/>
              <a:chExt cx="4800600" cy="404750"/>
            </a:xfrm>
          </p:grpSpPr>
          <p:sp>
            <p:nvSpPr>
              <p:cNvPr id="212" name="Rectangle 211"/>
              <p:cNvSpPr/>
              <p:nvPr/>
            </p:nvSpPr>
            <p:spPr>
              <a:xfrm>
                <a:off x="3351212" y="966850"/>
                <a:ext cx="4800600" cy="40475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3420682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978332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606565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5792448" y="1034796"/>
                <a:ext cx="1097280" cy="292608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TextBox 216"/>
              <p:cNvSpPr txBox="1"/>
              <p:nvPr/>
            </p:nvSpPr>
            <p:spPr>
              <a:xfrm>
                <a:off x="3452813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Security</a:t>
                </a:r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4606565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Fault Handling</a:t>
                </a: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5792448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Audit Logging</a:t>
                </a: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978333" y="1109378"/>
                <a:ext cx="1097280" cy="143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Reports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378680" y="1622556"/>
              <a:ext cx="1911509" cy="1467371"/>
              <a:chOff x="4754975" y="1488374"/>
              <a:chExt cx="1993075" cy="1591056"/>
            </a:xfrm>
          </p:grpSpPr>
          <p:sp>
            <p:nvSpPr>
              <p:cNvPr id="195" name="Rectangle 194"/>
              <p:cNvSpPr/>
              <p:nvPr/>
            </p:nvSpPr>
            <p:spPr>
              <a:xfrm>
                <a:off x="4754975" y="1488374"/>
                <a:ext cx="1993075" cy="159105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4754975" y="1488375"/>
                <a:ext cx="1993075" cy="310896"/>
              </a:xfrm>
              <a:prstGeom prst="rect">
                <a:avLst/>
              </a:prstGeom>
              <a:solidFill>
                <a:srgbClr val="2E2F3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97" name="Group 196"/>
              <p:cNvGrpSpPr/>
              <p:nvPr/>
            </p:nvGrpSpPr>
            <p:grpSpPr>
              <a:xfrm>
                <a:off x="4754975" y="1488375"/>
                <a:ext cx="375397" cy="310896"/>
                <a:chOff x="4754975" y="1488375"/>
                <a:chExt cx="375397" cy="310896"/>
              </a:xfrm>
            </p:grpSpPr>
            <p:sp>
              <p:nvSpPr>
                <p:cNvPr id="210" name="Rectangle 209"/>
                <p:cNvSpPr/>
                <p:nvPr/>
              </p:nvSpPr>
              <p:spPr>
                <a:xfrm>
                  <a:off x="4754975" y="1488375"/>
                  <a:ext cx="337297" cy="310896"/>
                </a:xfrm>
                <a:prstGeom prst="rect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11" name="Isosceles Triangle 210"/>
                <p:cNvSpPr/>
                <p:nvPr/>
              </p:nvSpPr>
              <p:spPr>
                <a:xfrm rot="5400000">
                  <a:off x="5041767" y="1605723"/>
                  <a:ext cx="101009" cy="76201"/>
                </a:xfrm>
                <a:prstGeom prst="triangle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98" name="TextBox 197"/>
              <p:cNvSpPr txBox="1"/>
              <p:nvPr/>
            </p:nvSpPr>
            <p:spPr>
              <a:xfrm>
                <a:off x="5187632" y="1560528"/>
                <a:ext cx="1547717" cy="197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Platform Services</a:t>
                </a:r>
              </a:p>
            </p:txBody>
          </p:sp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6452" y="1563937"/>
                <a:ext cx="154340" cy="162461"/>
              </a:xfrm>
              <a:prstGeom prst="rect">
                <a:avLst/>
              </a:prstGeom>
            </p:spPr>
          </p:pic>
          <p:sp>
            <p:nvSpPr>
              <p:cNvPr id="200" name="Rectangle 199"/>
              <p:cNvSpPr/>
              <p:nvPr/>
            </p:nvSpPr>
            <p:spPr>
              <a:xfrm>
                <a:off x="4808537" y="184308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5773736" y="184308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4819649" y="191775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Device Management</a:t>
                </a: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5778880" y="191522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Event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Processor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4809743" y="227587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5774942" y="2275878"/>
                <a:ext cx="923544" cy="402336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4820856" y="2350541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Command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and control</a:t>
                </a: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5780086" y="2348010"/>
                <a:ext cx="912432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Software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Updates</a:t>
                </a:r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4815298" y="2714426"/>
                <a:ext cx="1876013" cy="308174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TextBox 208"/>
              <p:cNvSpPr txBox="1"/>
              <p:nvPr/>
            </p:nvSpPr>
            <p:spPr>
              <a:xfrm>
                <a:off x="4815297" y="2803773"/>
                <a:ext cx="1876014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External Integration Service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380293" y="3283713"/>
              <a:ext cx="1911509" cy="286728"/>
              <a:chOff x="4756657" y="3209545"/>
              <a:chExt cx="1993075" cy="310896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4756657" y="3209545"/>
                <a:ext cx="1993075" cy="310896"/>
              </a:xfrm>
              <a:prstGeom prst="rect">
                <a:avLst/>
              </a:prstGeom>
              <a:solidFill>
                <a:srgbClr val="2E2F32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90" name="Group 189"/>
              <p:cNvGrpSpPr/>
              <p:nvPr/>
            </p:nvGrpSpPr>
            <p:grpSpPr>
              <a:xfrm>
                <a:off x="4756657" y="3209545"/>
                <a:ext cx="375397" cy="310896"/>
                <a:chOff x="4754975" y="1488375"/>
                <a:chExt cx="375397" cy="310896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4754975" y="1488375"/>
                  <a:ext cx="337297" cy="310896"/>
                </a:xfrm>
                <a:prstGeom prst="rect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94" name="Isosceles Triangle 193"/>
                <p:cNvSpPr/>
                <p:nvPr/>
              </p:nvSpPr>
              <p:spPr>
                <a:xfrm rot="5400000">
                  <a:off x="5041767" y="1605723"/>
                  <a:ext cx="101009" cy="76201"/>
                </a:xfrm>
                <a:prstGeom prst="triangle">
                  <a:avLst/>
                </a:prstGeom>
                <a:solidFill>
                  <a:srgbClr val="0070C0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91" name="TextBox 190"/>
              <p:cNvSpPr txBox="1"/>
              <p:nvPr/>
            </p:nvSpPr>
            <p:spPr>
              <a:xfrm>
                <a:off x="5189314" y="3281699"/>
                <a:ext cx="1547717" cy="197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Rule Engine</a:t>
                </a:r>
              </a:p>
            </p:txBody>
          </p:sp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5676" y="3286708"/>
                <a:ext cx="159259" cy="159259"/>
              </a:xfrm>
              <a:prstGeom prst="rect">
                <a:avLst/>
              </a:prstGeom>
            </p:spPr>
          </p:pic>
        </p:grpSp>
        <p:grpSp>
          <p:nvGrpSpPr>
            <p:cNvPr id="111" name="Group 110"/>
            <p:cNvGrpSpPr/>
            <p:nvPr/>
          </p:nvGrpSpPr>
          <p:grpSpPr>
            <a:xfrm>
              <a:off x="5368112" y="3763709"/>
              <a:ext cx="1905194" cy="375776"/>
              <a:chOff x="4743958" y="3657600"/>
              <a:chExt cx="1986492" cy="407449"/>
            </a:xfrm>
          </p:grpSpPr>
          <p:sp>
            <p:nvSpPr>
              <p:cNvPr id="185" name="Rectangle 184"/>
              <p:cNvSpPr/>
              <p:nvPr/>
            </p:nvSpPr>
            <p:spPr>
              <a:xfrm>
                <a:off x="4743958" y="3657600"/>
                <a:ext cx="959888" cy="384445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4754975" y="3737940"/>
                <a:ext cx="948870" cy="3193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Streaming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5770562" y="3665402"/>
                <a:ext cx="959888" cy="384445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5781580" y="3745743"/>
                <a:ext cx="948870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Big Data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291629" y="4311502"/>
              <a:ext cx="4085605" cy="713113"/>
              <a:chOff x="3621541" y="4304538"/>
              <a:chExt cx="4259942" cy="773221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4633149" y="4304538"/>
                <a:ext cx="2236727" cy="76809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9" name="Rounded Rectangle 168"/>
              <p:cNvSpPr/>
              <p:nvPr/>
            </p:nvSpPr>
            <p:spPr>
              <a:xfrm>
                <a:off x="4714335" y="4343400"/>
                <a:ext cx="2084832" cy="533400"/>
              </a:xfrm>
              <a:prstGeom prst="roundRect">
                <a:avLst>
                  <a:gd name="adj" fmla="val 50000"/>
                </a:avLst>
              </a:prstGeom>
              <a:solidFill>
                <a:srgbClr val="09596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4767191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6274244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5771893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5269542" y="436245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5278320" y="4915818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 Store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4754975" y="4500529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Blob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Storage</a:t>
                </a:r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246469" y="4503093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Audit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Logs</a:t>
                </a: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760819" y="4505326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Device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6256120" y="4505326"/>
                <a:ext cx="514569" cy="239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Config</a:t>
                </a:r>
              </a:p>
              <a:p>
                <a:pPr algn="ctr">
                  <a:lnSpc>
                    <a:spcPts val="600"/>
                  </a:lnSpc>
                  <a:defRPr/>
                </a:pPr>
                <a:r>
                  <a:rPr lang="en-US" sz="500" i="1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Data</a:t>
                </a:r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7167870" y="4371975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6932612" y="4914900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Web API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66324" y="4375180"/>
                <a:ext cx="475488" cy="475488"/>
              </a:xfrm>
              <a:prstGeom prst="ellipse">
                <a:avLst/>
              </a:prstGeom>
              <a:solidFill>
                <a:srgbClr val="0A7F9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3621541" y="4918106"/>
                <a:ext cx="948871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Cloud CDN</a:t>
                </a:r>
              </a:p>
            </p:txBody>
          </p:sp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2932" y="4528411"/>
                <a:ext cx="242271" cy="143567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80764" y="4493342"/>
                <a:ext cx="252564" cy="252564"/>
              </a:xfrm>
              <a:prstGeom prst="rect">
                <a:avLst/>
              </a:prstGeom>
            </p:spPr>
          </p:pic>
        </p:grpSp>
        <p:grpSp>
          <p:nvGrpSpPr>
            <p:cNvPr id="113" name="Group 112"/>
            <p:cNvGrpSpPr/>
            <p:nvPr/>
          </p:nvGrpSpPr>
          <p:grpSpPr>
            <a:xfrm>
              <a:off x="4032364" y="5098611"/>
              <a:ext cx="4673076" cy="721933"/>
              <a:chOff x="3351212" y="5171700"/>
              <a:chExt cx="4872480" cy="782783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3351212" y="5257800"/>
                <a:ext cx="4800600" cy="60960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3351212" y="5600656"/>
                <a:ext cx="728732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Ingestion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3982031" y="5600656"/>
                <a:ext cx="723811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Encoding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4603561" y="5531403"/>
                <a:ext cx="812381" cy="423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Format</a:t>
                </a:r>
                <a:b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Conversion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5333728" y="5531403"/>
                <a:ext cx="780399" cy="423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Content</a:t>
                </a:r>
                <a:b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Protection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6054020" y="5600656"/>
                <a:ext cx="777937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Streaming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6742546" y="5600656"/>
                <a:ext cx="743493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Analytics 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7399010" y="5600656"/>
                <a:ext cx="824682" cy="28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675"/>
                  </a:lnSpc>
                  <a:defRPr/>
                </a:pPr>
                <a:r>
                  <a:rPr lang="en-US" sz="600" i="1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Advertising</a:t>
                </a: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5180012" y="5171700"/>
                <a:ext cx="1143000" cy="1721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Video Engineering</a:t>
                </a:r>
              </a:p>
            </p:txBody>
          </p:sp>
          <p:cxnSp>
            <p:nvCxnSpPr>
              <p:cNvPr id="155" name="Straight Connector 154"/>
              <p:cNvCxnSpPr/>
              <p:nvPr/>
            </p:nvCxnSpPr>
            <p:spPr>
              <a:xfrm>
                <a:off x="398203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4636747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5378591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06926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746710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7388368" y="5380766"/>
                <a:ext cx="0" cy="4023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189" y="5407138"/>
                <a:ext cx="135248" cy="143701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73640" y="5411302"/>
                <a:ext cx="127409" cy="135372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82039" y="5411972"/>
                <a:ext cx="102494" cy="134032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59597" y="5437317"/>
                <a:ext cx="143956" cy="83342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93112" y="5412034"/>
                <a:ext cx="133909" cy="133909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81929" y="5421021"/>
                <a:ext cx="177765" cy="115934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1370" y="5408722"/>
                <a:ext cx="112426" cy="140532"/>
              </a:xfrm>
              <a:prstGeom prst="rect">
                <a:avLst/>
              </a:prstGeom>
            </p:spPr>
          </p:pic>
        </p:grpSp>
        <p:grpSp>
          <p:nvGrpSpPr>
            <p:cNvPr id="114" name="Group 113"/>
            <p:cNvGrpSpPr/>
            <p:nvPr/>
          </p:nvGrpSpPr>
          <p:grpSpPr>
            <a:xfrm>
              <a:off x="5567134" y="5814894"/>
              <a:ext cx="1534595" cy="281107"/>
              <a:chOff x="4951473" y="6034089"/>
              <a:chExt cx="1600078" cy="304800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4951473" y="6034089"/>
                <a:ext cx="1600078" cy="30480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4971172" y="6101851"/>
                <a:ext cx="1547718" cy="1975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Service Platform</a:t>
                </a: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3986402" y="1608559"/>
              <a:ext cx="448509" cy="1661160"/>
              <a:chOff x="3303290" y="1473201"/>
              <a:chExt cx="467648" cy="180117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2647483" y="2171153"/>
                <a:ext cx="1801179" cy="405275"/>
              </a:xfrm>
              <a:prstGeom prst="rect">
                <a:avLst/>
              </a:prstGeom>
            </p:spPr>
          </p:pic>
          <p:sp>
            <p:nvSpPr>
              <p:cNvPr id="143" name="TextBox 142"/>
              <p:cNvSpPr txBox="1"/>
              <p:nvPr/>
            </p:nvSpPr>
            <p:spPr>
              <a:xfrm rot="16200000">
                <a:off x="2814522" y="2047669"/>
                <a:ext cx="1445184" cy="467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Service</a:t>
                </a:r>
              </a:p>
              <a:p>
                <a:pPr algn="ctr">
                  <a:lnSpc>
                    <a:spcPct val="120000"/>
                  </a:lnSpc>
                  <a:defRPr/>
                </a:pPr>
                <a:r>
                  <a:rPr lang="en-US" sz="8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Bus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8272172" y="1593062"/>
              <a:ext cx="388689" cy="841806"/>
              <a:chOff x="4190156" y="1456395"/>
              <a:chExt cx="405275" cy="912761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961651" y="1684900"/>
                <a:ext cx="862286" cy="405275"/>
              </a:xfrm>
              <a:prstGeom prst="rect">
                <a:avLst/>
              </a:prstGeom>
              <a:solidFill>
                <a:srgbClr val="0070C0"/>
              </a:solidFill>
            </p:spPr>
          </p:pic>
          <p:sp>
            <p:nvSpPr>
              <p:cNvPr id="141" name="TextBox 140"/>
              <p:cNvSpPr txBox="1"/>
              <p:nvPr/>
            </p:nvSpPr>
            <p:spPr>
              <a:xfrm rot="16200000">
                <a:off x="3929697" y="1755482"/>
                <a:ext cx="912434" cy="314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Service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Bus</a:t>
                </a: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653649" y="2719898"/>
              <a:ext cx="826975" cy="1405559"/>
              <a:chOff x="7127020" y="2678213"/>
              <a:chExt cx="862263" cy="1524033"/>
            </a:xfrm>
          </p:grpSpPr>
          <p:sp>
            <p:nvSpPr>
              <p:cNvPr id="133" name="Rounded Rectangle 132"/>
              <p:cNvSpPr/>
              <p:nvPr/>
            </p:nvSpPr>
            <p:spPr>
              <a:xfrm>
                <a:off x="7127021" y="2678213"/>
                <a:ext cx="853064" cy="1524033"/>
              </a:xfrm>
              <a:prstGeom prst="roundRect">
                <a:avLst>
                  <a:gd name="adj" fmla="val 3738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7127020" y="3004681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Visualization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127020" y="3471560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Solution Portal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127020" y="3949056"/>
                <a:ext cx="862263" cy="159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5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Alerts/Notification</a:t>
                </a:r>
              </a:p>
            </p:txBody>
          </p:sp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80834" y="2808274"/>
                <a:ext cx="147145" cy="147145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3637" y="3276600"/>
                <a:ext cx="161538" cy="148616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73137" y="3733800"/>
                <a:ext cx="162538" cy="162538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1" y="3763144"/>
              <a:ext cx="910039" cy="407811"/>
              <a:chOff x="3370262" y="3809394"/>
              <a:chExt cx="948871" cy="442185"/>
            </a:xfrm>
          </p:grpSpPr>
          <p:sp>
            <p:nvSpPr>
              <p:cNvPr id="131" name="Rounded Rectangle 130"/>
              <p:cNvSpPr/>
              <p:nvPr/>
            </p:nvSpPr>
            <p:spPr>
              <a:xfrm>
                <a:off x="3536019" y="3809394"/>
                <a:ext cx="639386" cy="442185"/>
              </a:xfrm>
              <a:prstGeom prst="roundRect">
                <a:avLst>
                  <a:gd name="adj" fmla="val 3738"/>
                </a:avLst>
              </a:prstGeom>
              <a:solidFill>
                <a:srgbClr val="1C9079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200" kern="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370262" y="3904644"/>
                <a:ext cx="948871" cy="319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Event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600" kern="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Ingester</a:t>
                </a:r>
              </a:p>
            </p:txBody>
          </p:sp>
        </p:grpSp>
        <p:cxnSp>
          <p:nvCxnSpPr>
            <p:cNvPr id="119" name="Straight Connector 118"/>
            <p:cNvCxnSpPr>
              <a:stCxn id="140" idx="0"/>
            </p:cNvCxnSpPr>
            <p:nvPr/>
          </p:nvCxnSpPr>
          <p:spPr>
            <a:xfrm flipH="1">
              <a:off x="7284908" y="1990687"/>
              <a:ext cx="98726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headEnd type="triangle"/>
              <a:tailEnd type="none" w="lg" len="med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7343333" y="2059108"/>
              <a:ext cx="826975" cy="147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750"/>
                </a:lnSpc>
                <a:defRPr/>
              </a:pPr>
              <a:r>
                <a:rPr lang="en-US" sz="600" i="1" kern="0" dirty="0">
                  <a:solidFill>
                    <a:srgbClr val="141414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Web services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>
              <a:off x="4745274" y="2849864"/>
              <a:ext cx="613703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>
            <a:xfrm>
              <a:off x="4751911" y="2849864"/>
              <a:ext cx="0" cy="15179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3" name="Straight Arrow Connector 122"/>
            <p:cNvCxnSpPr/>
            <p:nvPr/>
          </p:nvCxnSpPr>
          <p:spPr>
            <a:xfrm>
              <a:off x="4658395" y="3968559"/>
              <a:ext cx="721897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4" name="Straight Arrow Connector 123"/>
            <p:cNvCxnSpPr/>
            <p:nvPr/>
          </p:nvCxnSpPr>
          <p:spPr>
            <a:xfrm>
              <a:off x="6295345" y="3089927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>
            <a:xfrm>
              <a:off x="5839993" y="3573077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>
            <a:xfrm>
              <a:off x="5840920" y="4114556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>
            <a:xfrm>
              <a:off x="7406295" y="4613373"/>
              <a:ext cx="298173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>
            <a:xfrm>
              <a:off x="6809461" y="4126269"/>
              <a:ext cx="0" cy="19378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  <p:cxnSp>
          <p:nvCxnSpPr>
            <p:cNvPr id="130" name="Straight Arrow Connector 129"/>
            <p:cNvCxnSpPr>
              <a:stCxn id="143" idx="2"/>
              <a:endCxn id="195" idx="1"/>
            </p:cNvCxnSpPr>
            <p:nvPr/>
          </p:nvCxnSpPr>
          <p:spPr>
            <a:xfrm>
              <a:off x="4434911" y="2354016"/>
              <a:ext cx="943769" cy="222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tailEnd type="triangle" w="lg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>
            <a:off x="6155831" y="1080379"/>
            <a:ext cx="1153339" cy="3559739"/>
            <a:chOff x="8466554" y="1440504"/>
            <a:chExt cx="1537785" cy="4746319"/>
          </a:xfrm>
        </p:grpSpPr>
        <p:sp>
          <p:nvSpPr>
            <p:cNvPr id="235" name="Rectangle 234"/>
            <p:cNvSpPr/>
            <p:nvPr/>
          </p:nvSpPr>
          <p:spPr>
            <a:xfrm>
              <a:off x="8466554" y="1440504"/>
              <a:ext cx="1537785" cy="474631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  <a:effectLst/>
          </p:spPr>
          <p:txBody>
            <a:bodyPr lIns="91423" tIns="45712" rIns="91423" bIns="45712" rtlCol="0" anchor="ctr"/>
            <a:lstStyle/>
            <a:p>
              <a:pPr algn="ctr" defTabSz="685678">
                <a:defRPr/>
              </a:pPr>
              <a:endParaRPr lang="en-US" sz="1100" kern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8519821" y="1893032"/>
              <a:ext cx="1411540" cy="4216888"/>
              <a:chOff x="9009214" y="1605417"/>
              <a:chExt cx="1298963" cy="4216888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9009214" y="1605417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Mobile/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Wearable Apps</a:t>
                </a:r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9023003" y="5456545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Machine Learning based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Decision Systems</a:t>
                </a:r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9023003" y="4897232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Preventive/Predictive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Maintenance</a:t>
                </a:r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9027548" y="3842669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Authentication</a:t>
                </a:r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9023004" y="3283356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Energy Optimization</a:t>
                </a: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9009215" y="2724043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Surveillance/Intrusion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Detection</a:t>
                </a:r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9023004" y="2164730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Green Compliance</a:t>
                </a:r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9023004" y="4385806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Remote Monitoring / Remote On-Off</a:t>
                </a:r>
              </a:p>
            </p:txBody>
          </p:sp>
        </p:grpSp>
        <p:sp>
          <p:nvSpPr>
            <p:cNvPr id="234" name="Rectangle 233"/>
            <p:cNvSpPr/>
            <p:nvPr/>
          </p:nvSpPr>
          <p:spPr>
            <a:xfrm>
              <a:off x="8502570" y="1535711"/>
              <a:ext cx="1484517" cy="28725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41414"/>
                  </a:solidFill>
                  <a:latin typeface="Calibri" panose="020F0502020204030204" pitchFamily="34" charset="0"/>
                </a:rPr>
                <a:t>Platform Driven Apps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1974019" y="2219091"/>
            <a:ext cx="268999" cy="1339118"/>
          </a:xfrm>
          <a:prstGeom prst="rect">
            <a:avLst/>
          </a:prstGeom>
          <a:noFill/>
          <a:ln w="3175">
            <a:solidFill>
              <a:schemeClr val="tx2"/>
            </a:solidFill>
            <a:prstDash val="soli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lIns="68580" tIns="34290" rIns="68580" bIns="34290" rtlCol="0" anchor="ctr"/>
          <a:lstStyle/>
          <a:p>
            <a:pPr algn="ctr"/>
            <a:r>
              <a:rPr lang="en-US" sz="900" kern="0" dirty="0">
                <a:solidFill>
                  <a:srgbClr val="141414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Hub / Gateway</a:t>
            </a:r>
          </a:p>
        </p:txBody>
      </p:sp>
      <p:sp>
        <p:nvSpPr>
          <p:cNvPr id="236" name="Chevron 235"/>
          <p:cNvSpPr/>
          <p:nvPr/>
        </p:nvSpPr>
        <p:spPr>
          <a:xfrm>
            <a:off x="7475914" y="785262"/>
            <a:ext cx="1224105" cy="228600"/>
          </a:xfrm>
          <a:prstGeom prst="chevron">
            <a:avLst>
              <a:gd name="adj" fmla="val 27380"/>
            </a:avLst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30070" tIns="65035" rIns="130070" bIns="65035" rtlCol="0" anchor="ctr"/>
          <a:lstStyle/>
          <a:p>
            <a:pPr algn="ctr" defTabSz="914240">
              <a:defRPr/>
            </a:pPr>
            <a:r>
              <a:rPr lang="en-US" sz="800" b="1" kern="0" dirty="0" smtClean="0">
                <a:solidFill>
                  <a:prstClr val="white"/>
                </a:solidFill>
                <a:latin typeface="Calibri" panose="020F0502020204030204" pitchFamily="34" charset="0"/>
              </a:rPr>
              <a:t>Application </a:t>
            </a:r>
            <a:r>
              <a:rPr lang="en-US" sz="800" b="1" kern="0" dirty="0">
                <a:solidFill>
                  <a:prstClr val="white"/>
                </a:solidFill>
                <a:latin typeface="Calibri" panose="020F0502020204030204" pitchFamily="34" charset="0"/>
              </a:rPr>
              <a:t>Layer</a:t>
            </a:r>
          </a:p>
        </p:txBody>
      </p:sp>
      <p:grpSp>
        <p:nvGrpSpPr>
          <p:cNvPr id="244" name="Group 243"/>
          <p:cNvGrpSpPr/>
          <p:nvPr/>
        </p:nvGrpSpPr>
        <p:grpSpPr>
          <a:xfrm>
            <a:off x="7546680" y="1064854"/>
            <a:ext cx="1153339" cy="3559739"/>
            <a:chOff x="8466554" y="1440504"/>
            <a:chExt cx="1537785" cy="4746319"/>
          </a:xfrm>
        </p:grpSpPr>
        <p:sp>
          <p:nvSpPr>
            <p:cNvPr id="245" name="Rectangle 244"/>
            <p:cNvSpPr/>
            <p:nvPr/>
          </p:nvSpPr>
          <p:spPr>
            <a:xfrm>
              <a:off x="8466554" y="1440504"/>
              <a:ext cx="1537785" cy="4746319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</a:ln>
            <a:effectLst/>
          </p:spPr>
          <p:txBody>
            <a:bodyPr lIns="91423" tIns="45712" rIns="91423" bIns="45712" rtlCol="0" anchor="ctr"/>
            <a:lstStyle/>
            <a:p>
              <a:pPr algn="ctr" defTabSz="685678">
                <a:defRPr/>
              </a:pPr>
              <a:endParaRPr lang="en-US" sz="1100" kern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46" name="Group 245"/>
            <p:cNvGrpSpPr/>
            <p:nvPr/>
          </p:nvGrpSpPr>
          <p:grpSpPr>
            <a:xfrm>
              <a:off x="8508696" y="1893032"/>
              <a:ext cx="1422669" cy="4237587"/>
              <a:chOff x="8998973" y="1605417"/>
              <a:chExt cx="1309204" cy="4237587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9009214" y="1605417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Product Development</a:t>
                </a: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8998973" y="5477244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Customer Management</a:t>
                </a: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9023003" y="4897232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Revenue</a:t>
                </a:r>
              </a:p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Management and Billing</a:t>
                </a: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9027548" y="3842669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Claim Services</a:t>
                </a: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9023004" y="3283356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Policy Administration</a:t>
                </a: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9009215" y="2724043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Underwriting &amp; Rating</a:t>
                </a: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9023004" y="2164730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Marketing &amp; Distribution </a:t>
                </a: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9023004" y="4385806"/>
                <a:ext cx="1280629" cy="36576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lIns="91436" tIns="45719" rIns="91436" bIns="45719" rtlCol="0" anchor="ctr"/>
              <a:lstStyle/>
              <a:p>
                <a:pPr algn="ctr">
                  <a:lnSpc>
                    <a:spcPts val="750"/>
                  </a:lnSpc>
                  <a:defRPr/>
                </a:pPr>
                <a:r>
                  <a:rPr lang="en-US" sz="700" kern="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Customer Service </a:t>
                </a:r>
              </a:p>
            </p:txBody>
          </p:sp>
        </p:grpSp>
        <p:sp>
          <p:nvSpPr>
            <p:cNvPr id="247" name="Rectangle 246"/>
            <p:cNvSpPr/>
            <p:nvPr/>
          </p:nvSpPr>
          <p:spPr>
            <a:xfrm>
              <a:off x="8519823" y="1535711"/>
              <a:ext cx="1406604" cy="287259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141414"/>
                  </a:solidFill>
                  <a:latin typeface="Calibri" panose="020F0502020204030204" pitchFamily="34" charset="0"/>
                </a:rPr>
                <a:t>Enterprise Apps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552" y="1080379"/>
            <a:ext cx="1242947" cy="3534377"/>
            <a:chOff x="67402" y="1440504"/>
            <a:chExt cx="1657263" cy="4712503"/>
          </a:xfrm>
        </p:grpSpPr>
        <p:grpSp>
          <p:nvGrpSpPr>
            <p:cNvPr id="105" name="Group 104"/>
            <p:cNvGrpSpPr/>
            <p:nvPr/>
          </p:nvGrpSpPr>
          <p:grpSpPr>
            <a:xfrm>
              <a:off x="67402" y="1440504"/>
              <a:ext cx="1657263" cy="4712503"/>
              <a:chOff x="434349" y="1440505"/>
              <a:chExt cx="1855662" cy="456938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434349" y="1440505"/>
                <a:ext cx="1855662" cy="456938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dash"/>
              </a:ln>
              <a:effectLst/>
            </p:spPr>
            <p:txBody>
              <a:bodyPr lIns="91423" tIns="45712" rIns="91423" bIns="45712" rtlCol="0" anchor="ctr"/>
              <a:lstStyle/>
              <a:p>
                <a:pPr algn="ctr" defTabSz="685678">
                  <a:defRPr/>
                </a:pPr>
                <a:endParaRPr lang="en-US" sz="1100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537336" y="2700394"/>
                <a:ext cx="1679566" cy="2168414"/>
                <a:chOff x="537336" y="2700394"/>
                <a:chExt cx="1679566" cy="2168414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538604" y="2700394"/>
                  <a:ext cx="1678298" cy="470335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91423" tIns="45712" rIns="91423" bIns="45712" rtlCol="0" anchor="ctr"/>
                <a:lstStyle/>
                <a:p>
                  <a:pPr algn="ctr" defTabSz="685678">
                    <a:defRPr/>
                  </a:pP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Thermostat &amp; HVAC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38604" y="3260964"/>
                  <a:ext cx="1678297" cy="470336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91423" tIns="45712" rIns="91423" bIns="45712" rtlCol="0" anchor="ctr"/>
                <a:lstStyle/>
                <a:p>
                  <a:pPr algn="ctr" defTabSz="685678">
                    <a:defRPr/>
                  </a:pP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Security Camera &amp; </a:t>
                  </a:r>
                  <a:r>
                    <a:rPr lang="en-US" sz="800" kern="0" dirty="0">
                      <a:solidFill>
                        <a:srgbClr val="141414"/>
                      </a:solidFill>
                      <a:latin typeface="Calibri"/>
                    </a:rPr>
                    <a:t>R</a:t>
                  </a: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oof Sensors</a:t>
                  </a:r>
                  <a:endParaRPr lang="en-US" sz="800" kern="0" dirty="0">
                    <a:solidFill>
                      <a:srgbClr val="141414"/>
                    </a:solidFill>
                    <a:latin typeface="Calibri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537336" y="3833214"/>
                  <a:ext cx="1678297" cy="470336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91423" tIns="45712" rIns="91423" bIns="45712" rtlCol="0" anchor="ctr"/>
                <a:lstStyle/>
                <a:p>
                  <a:pPr algn="ctr" defTabSz="685678">
                    <a:defRPr/>
                  </a:pP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Door Lock </a:t>
                  </a:r>
                  <a:endParaRPr lang="en-US" sz="800" kern="0" dirty="0">
                    <a:solidFill>
                      <a:srgbClr val="141414"/>
                    </a:solidFill>
                    <a:latin typeface="Calibri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538602" y="4398472"/>
                  <a:ext cx="1678297" cy="470336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 w="6350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  <p:txBody>
                <a:bodyPr lIns="91423" tIns="45712" rIns="91423" bIns="45712" rtlCol="0" anchor="ctr"/>
                <a:lstStyle/>
                <a:p>
                  <a:pPr algn="ctr" defTabSz="685678">
                    <a:defRPr/>
                  </a:pPr>
                  <a:r>
                    <a:rPr lang="en-US" sz="800" kern="0" dirty="0" smtClean="0">
                      <a:solidFill>
                        <a:srgbClr val="141414"/>
                      </a:solidFill>
                      <a:latin typeface="Calibri"/>
                    </a:rPr>
                    <a:t>Smoke </a:t>
                  </a:r>
                  <a:r>
                    <a:rPr lang="en-US" sz="800" kern="0" dirty="0">
                      <a:solidFill>
                        <a:srgbClr val="141414"/>
                      </a:solidFill>
                      <a:latin typeface="Calibri"/>
                    </a:rPr>
                    <a:t>&amp; CO </a:t>
                  </a:r>
                </a:p>
              </p:txBody>
            </p:sp>
          </p:grpSp>
        </p:grpSp>
        <p:sp>
          <p:nvSpPr>
            <p:cNvPr id="257" name="Rectangle 256"/>
            <p:cNvSpPr/>
            <p:nvPr/>
          </p:nvSpPr>
          <p:spPr>
            <a:xfrm>
              <a:off x="151352" y="5071314"/>
              <a:ext cx="1498861" cy="485067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91423" tIns="45712" rIns="91423" bIns="45712" rtlCol="0" anchor="ctr"/>
            <a:lstStyle/>
            <a:p>
              <a:pPr algn="ctr" defTabSz="685678">
                <a:defRPr/>
              </a:pPr>
              <a:r>
                <a:rPr lang="en-US" sz="800" kern="0" dirty="0" smtClean="0">
                  <a:solidFill>
                    <a:srgbClr val="141414"/>
                  </a:solidFill>
                  <a:latin typeface="Calibri"/>
                </a:rPr>
                <a:t>Smart Meter &amp; </a:t>
              </a:r>
            </a:p>
            <a:p>
              <a:pPr algn="ctr" defTabSz="685678">
                <a:defRPr/>
              </a:pPr>
              <a:r>
                <a:rPr lang="en-US" sz="800" kern="0" dirty="0" smtClean="0">
                  <a:solidFill>
                    <a:srgbClr val="141414"/>
                  </a:solidFill>
                  <a:latin typeface="Calibri"/>
                </a:rPr>
                <a:t>Smart Plugs</a:t>
              </a:r>
              <a:endParaRPr lang="en-US" sz="800" kern="0" dirty="0">
                <a:solidFill>
                  <a:srgbClr val="141414"/>
                </a:solidFill>
                <a:latin typeface="Calibri"/>
              </a:endParaRPr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139620" y="5613776"/>
              <a:ext cx="1498861" cy="485067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lIns="91423" tIns="45712" rIns="91423" bIns="45712" rtlCol="0" anchor="ctr"/>
            <a:lstStyle/>
            <a:p>
              <a:pPr algn="ctr" defTabSz="685678">
                <a:defRPr/>
              </a:pPr>
              <a:r>
                <a:rPr lang="en-US" sz="800" kern="0" dirty="0" smtClean="0">
                  <a:solidFill>
                    <a:srgbClr val="141414"/>
                  </a:solidFill>
                  <a:latin typeface="Calibri"/>
                </a:rPr>
                <a:t>Smart Appliances</a:t>
              </a:r>
              <a:endParaRPr lang="en-US" sz="800" kern="0" dirty="0">
                <a:solidFill>
                  <a:srgbClr val="141414"/>
                </a:solidFill>
                <a:latin typeface="Calibri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26766"/>
            <a:ext cx="8464987" cy="455444"/>
          </a:xfrm>
        </p:spPr>
        <p:txBody>
          <a:bodyPr/>
          <a:lstStyle/>
          <a:p>
            <a:r>
              <a:rPr lang="en-US" sz="2000" dirty="0" smtClean="0"/>
              <a:t>Connected </a:t>
            </a:r>
            <a:r>
              <a:rPr lang="en-US" sz="2000" dirty="0"/>
              <a:t>Home </a:t>
            </a:r>
            <a:r>
              <a:rPr lang="en-US" sz="2000" dirty="0" smtClean="0"/>
              <a:t>Reference Architecture for Insurers</a:t>
            </a:r>
            <a:endParaRPr lang="en-US" sz="2000" dirty="0"/>
          </a:p>
        </p:txBody>
      </p:sp>
      <p:pic>
        <p:nvPicPr>
          <p:cNvPr id="259" name="Picture 6" descr="D:\Cogni\3. Deepthi\AmazonWorkDocsSync\Deepthi-AmazonDocs\EU\SalesForce-Centrica\Dass.jp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24"/>
          <a:stretch/>
        </p:blipFill>
        <p:spPr bwMode="auto">
          <a:xfrm>
            <a:off x="8761388" y="1819238"/>
            <a:ext cx="372971" cy="57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1210" y="3817687"/>
            <a:ext cx="412114" cy="585113"/>
          </a:xfrm>
          <a:prstGeom prst="rect">
            <a:avLst/>
          </a:prstGeom>
        </p:spPr>
      </p:pic>
      <p:cxnSp>
        <p:nvCxnSpPr>
          <p:cNvPr id="262" name="Straight Arrow Connector 261"/>
          <p:cNvCxnSpPr/>
          <p:nvPr/>
        </p:nvCxnSpPr>
        <p:spPr>
          <a:xfrm>
            <a:off x="8700019" y="3803486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cxnSp>
        <p:nvCxnSpPr>
          <p:cNvPr id="263" name="Straight Arrow Connector 262"/>
          <p:cNvCxnSpPr/>
          <p:nvPr/>
        </p:nvCxnSpPr>
        <p:spPr>
          <a:xfrm>
            <a:off x="8700019" y="1767515"/>
            <a:ext cx="27432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tailEnd type="triangle" w="lg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8700557" y="2767813"/>
            <a:ext cx="45482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dirty="0">
                <a:solidFill>
                  <a:schemeClr val="tx2"/>
                </a:solidFill>
                <a:latin typeface="Calibri" panose="020F0502020204030204" pitchFamily="34" charset="0"/>
              </a:rPr>
              <a:t>Visualization</a:t>
            </a:r>
          </a:p>
          <a:p>
            <a:r>
              <a:rPr lang="en-US" sz="600" dirty="0">
                <a:solidFill>
                  <a:schemeClr val="tx2"/>
                </a:solidFill>
                <a:latin typeface="Calibri" panose="020F0502020204030204" pitchFamily="34" charset="0"/>
              </a:rPr>
              <a:t>Layer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04714" y="1116226"/>
            <a:ext cx="1124146" cy="363800"/>
          </a:xfrm>
          <a:prstGeom prst="rect">
            <a:avLst/>
          </a:prstGeom>
          <a:solidFill>
            <a:srgbClr val="FFFF00">
              <a:alpha val="50000"/>
            </a:srgb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91423" tIns="45712" rIns="91423" bIns="45712" rtlCol="0" anchor="ctr"/>
          <a:lstStyle/>
          <a:p>
            <a:pPr algn="ctr" defTabSz="685678">
              <a:defRPr/>
            </a:pPr>
            <a:r>
              <a:rPr lang="en-US" sz="800" kern="0" dirty="0" smtClean="0">
                <a:solidFill>
                  <a:srgbClr val="141414"/>
                </a:solidFill>
                <a:latin typeface="Calibri"/>
              </a:rPr>
              <a:t>Building Automation/ Building </a:t>
            </a:r>
            <a:r>
              <a:rPr lang="en-US" sz="800" kern="0" dirty="0" err="1" smtClean="0">
                <a:solidFill>
                  <a:srgbClr val="141414"/>
                </a:solidFill>
                <a:latin typeface="Calibri"/>
              </a:rPr>
              <a:t>Mgmt</a:t>
            </a:r>
            <a:r>
              <a:rPr lang="en-US" sz="800" kern="0" dirty="0" smtClean="0">
                <a:solidFill>
                  <a:srgbClr val="141414"/>
                </a:solidFill>
                <a:latin typeface="Calibri"/>
              </a:rPr>
              <a:t> Systems</a:t>
            </a:r>
            <a:endParaRPr lang="en-US" sz="800" kern="0" dirty="0">
              <a:solidFill>
                <a:srgbClr val="141414"/>
              </a:solidFill>
              <a:latin typeface="Calibri"/>
            </a:endParaRPr>
          </a:p>
        </p:txBody>
      </p:sp>
      <p:sp>
        <p:nvSpPr>
          <p:cNvPr id="233" name="Rectangle 232"/>
          <p:cNvSpPr/>
          <p:nvPr/>
        </p:nvSpPr>
        <p:spPr>
          <a:xfrm>
            <a:off x="109952" y="1604916"/>
            <a:ext cx="1124146" cy="363800"/>
          </a:xfrm>
          <a:prstGeom prst="rect">
            <a:avLst/>
          </a:prstGeom>
          <a:solidFill>
            <a:srgbClr val="FFFF00">
              <a:alpha val="50000"/>
            </a:srgb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lIns="91423" tIns="45712" rIns="91423" bIns="45712" rtlCol="0" anchor="ctr"/>
          <a:lstStyle/>
          <a:p>
            <a:pPr algn="ctr" defTabSz="685678">
              <a:defRPr/>
            </a:pPr>
            <a:r>
              <a:rPr lang="en-US" sz="800" kern="0" dirty="0" smtClean="0">
                <a:solidFill>
                  <a:srgbClr val="141414"/>
                </a:solidFill>
                <a:latin typeface="Calibri"/>
              </a:rPr>
              <a:t>Water Sensor/</a:t>
            </a:r>
          </a:p>
          <a:p>
            <a:pPr algn="ctr" defTabSz="685678">
              <a:defRPr/>
            </a:pPr>
            <a:r>
              <a:rPr lang="en-US" sz="800" kern="0" dirty="0" smtClean="0">
                <a:solidFill>
                  <a:srgbClr val="141414"/>
                </a:solidFill>
                <a:latin typeface="Calibri"/>
              </a:rPr>
              <a:t> Smart Valves</a:t>
            </a:r>
            <a:endParaRPr lang="en-US" sz="800" kern="0" dirty="0">
              <a:solidFill>
                <a:srgbClr val="141414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70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utterstock_88166515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" y="19050"/>
            <a:ext cx="9144000" cy="46907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33914"/>
            <a:ext cx="9144000" cy="3264196"/>
          </a:xfrm>
          <a:prstGeom prst="rect">
            <a:avLst/>
          </a:prstGeom>
          <a:solidFill>
            <a:srgbClr val="07070A">
              <a:alpha val="7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550336" y="361500"/>
            <a:ext cx="8201778" cy="397657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 marL="266700" indent="-266700" eaLnBrk="0" hangingPunct="0">
              <a:spcBef>
                <a:spcPct val="20000"/>
              </a:spcBef>
              <a:buClr>
                <a:srgbClr val="6DB33F"/>
              </a:buClr>
              <a:buFont typeface="Wingdings" pitchFamily="2" charset="2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dirty="0" smtClean="0">
                <a:solidFill>
                  <a:srgbClr val="00CCFF"/>
                </a:solidFill>
                <a:cs typeface="Arial" pitchFamily="34" charset="0"/>
                <a:sym typeface="Helvetica Neue Light"/>
              </a:rPr>
              <a:t>Framing the discussion…</a:t>
            </a:r>
          </a:p>
          <a:p>
            <a:pPr marL="0" indent="0"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indent="0" eaLnBrk="1" hangingPunct="1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914400" lvl="1" indent="-452438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Obtaining value from Intelligent Devices</a:t>
            </a:r>
          </a:p>
          <a:p>
            <a:pPr marL="914400" lvl="1" indent="-452438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914400" lvl="1" indent="-452438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Orchestrating a </a:t>
            </a:r>
            <a:r>
              <a:rPr lang="en-US" sz="2000" dirty="0">
                <a:solidFill>
                  <a:schemeClr val="bg1"/>
                </a:solidFill>
              </a:rPr>
              <a:t>Connected Home ecosystem</a:t>
            </a:r>
          </a:p>
          <a:p>
            <a:pPr marL="914400" lvl="1" indent="-452438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914400" lvl="1" indent="-452438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Architecting a Connected Home ecosystem</a:t>
            </a:r>
          </a:p>
          <a:p>
            <a:pPr marL="914400" lvl="1" indent="-452438">
              <a:buFont typeface="Wingdings" panose="05000000000000000000" pitchFamily="2" charset="2"/>
              <a:buChar char="q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914400" lvl="1" indent="-452438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bg1"/>
                </a:solidFill>
              </a:rPr>
              <a:t>Executing the </a:t>
            </a:r>
            <a:r>
              <a:rPr lang="en-US" sz="2000" dirty="0" smtClean="0">
                <a:solidFill>
                  <a:schemeClr val="bg1"/>
                </a:solidFill>
              </a:rPr>
              <a:t>vision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93BF915-A3B1-4D73-B010-88AB5D02C4E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4447" y="219121"/>
            <a:ext cx="8628104" cy="455444"/>
          </a:xfrm>
        </p:spPr>
        <p:txBody>
          <a:bodyPr/>
          <a:lstStyle/>
          <a:p>
            <a:r>
              <a:rPr lang="en-US" sz="2000" dirty="0" smtClean="0"/>
              <a:t>Achieving value from intelligent devices requires a layered architecture…..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9" y="762000"/>
            <a:ext cx="8597461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hevron 5"/>
          <p:cNvSpPr/>
          <p:nvPr/>
        </p:nvSpPr>
        <p:spPr>
          <a:xfrm>
            <a:off x="238125" y="742951"/>
            <a:ext cx="1562100" cy="247649"/>
          </a:xfrm>
          <a:prstGeom prst="chevro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Device Layer</a:t>
            </a:r>
          </a:p>
        </p:txBody>
      </p:sp>
      <p:sp>
        <p:nvSpPr>
          <p:cNvPr id="7" name="Chevron 6"/>
          <p:cNvSpPr/>
          <p:nvPr/>
        </p:nvSpPr>
        <p:spPr>
          <a:xfrm>
            <a:off x="2266950" y="742950"/>
            <a:ext cx="1704975" cy="238125"/>
          </a:xfrm>
          <a:prstGeom prst="chevron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Communication Layer</a:t>
            </a:r>
          </a:p>
        </p:txBody>
      </p:sp>
      <p:sp>
        <p:nvSpPr>
          <p:cNvPr id="8" name="Chevron 7"/>
          <p:cNvSpPr/>
          <p:nvPr/>
        </p:nvSpPr>
        <p:spPr>
          <a:xfrm>
            <a:off x="4676775" y="742950"/>
            <a:ext cx="1704975" cy="238125"/>
          </a:xfrm>
          <a:prstGeom prst="chevron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Platform Layer</a:t>
            </a:r>
          </a:p>
        </p:txBody>
      </p:sp>
      <p:sp>
        <p:nvSpPr>
          <p:cNvPr id="9" name="Chevron 8"/>
          <p:cNvSpPr/>
          <p:nvPr/>
        </p:nvSpPr>
        <p:spPr>
          <a:xfrm>
            <a:off x="7086600" y="742950"/>
            <a:ext cx="1704975" cy="214313"/>
          </a:xfrm>
          <a:prstGeom prst="chevro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419694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938" y="209596"/>
            <a:ext cx="8464987" cy="455444"/>
          </a:xfrm>
        </p:spPr>
        <p:txBody>
          <a:bodyPr/>
          <a:lstStyle/>
          <a:p>
            <a:r>
              <a:rPr lang="en-US" sz="2000" dirty="0" smtClean="0"/>
              <a:t>…..and, selecting </a:t>
            </a:r>
            <a:r>
              <a:rPr lang="en-US" sz="2000" dirty="0"/>
              <a:t>and integrating the right </a:t>
            </a:r>
            <a:r>
              <a:rPr lang="en-US" sz="2000" dirty="0" smtClean="0"/>
              <a:t>products is critical to success since the market is evolving rapidly.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133350" y="1219200"/>
            <a:ext cx="2133600" cy="344762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858000" y="1209675"/>
            <a:ext cx="2133600" cy="20193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4610100" y="1219200"/>
            <a:ext cx="2133600" cy="20193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371725" y="1209675"/>
            <a:ext cx="2133600" cy="20193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449338" y="3333751"/>
            <a:ext cx="2514600" cy="133307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33350" y="1524000"/>
            <a:ext cx="2133600" cy="95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610100" y="1524000"/>
            <a:ext cx="2133600" cy="95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86576" y="1514475"/>
            <a:ext cx="2133600" cy="95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71725" y="1524000"/>
            <a:ext cx="2133600" cy="95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449338" y="3590925"/>
            <a:ext cx="2514600" cy="95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0500" y="1279041"/>
            <a:ext cx="16192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Devices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40804" y="1281285"/>
            <a:ext cx="18271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Gateway &amp; Connectivity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86391" y="1285875"/>
            <a:ext cx="13430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Cloud Services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53274" y="1272659"/>
            <a:ext cx="15906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Application Platforms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30350" y="3369231"/>
            <a:ext cx="162401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Specialized Solutions</a:t>
            </a:r>
          </a:p>
        </p:txBody>
      </p:sp>
      <p:pic>
        <p:nvPicPr>
          <p:cNvPr id="38" name="Picture 6" descr="http://interactingobjects.com/wp-content/uploads/2013/12/electric-imp-logo-trim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1685388"/>
            <a:ext cx="429684" cy="3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s://upload.wikimedia.org/wikipedia/en/thumb/a/ae/Avnet_logo.png/220px-Avnet_logo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4896" y="1730461"/>
            <a:ext cx="819630" cy="2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https://tctechcrunch2011.files.wordpress.com/2015/09/verizon_logo-100428509-lar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724" y="2250666"/>
            <a:ext cx="665536" cy="39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en.lafrenchtech.com/wp-content/uploads/2015/02/logo510f703a4647f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7047" y="2805369"/>
            <a:ext cx="697193" cy="1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6775" y="1616930"/>
            <a:ext cx="903829" cy="3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834" y="1711475"/>
            <a:ext cx="1034766" cy="34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0" descr="http://www.emcworld.com/images/sponsor_logos/logo_sponsor_pivotal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7548" y="2219325"/>
            <a:ext cx="756820" cy="1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3033" y="2273207"/>
            <a:ext cx="522089" cy="20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1564" y="1637545"/>
            <a:ext cx="643802" cy="24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30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05750" y="1601771"/>
            <a:ext cx="949018" cy="31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" descr="https://www.pubnub.com/static/images/structure/pubnub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3555" y="2149674"/>
            <a:ext cx="725309" cy="15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e predix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2104626"/>
            <a:ext cx="1038224" cy="2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19" t="31322" r="1077" b="41898"/>
          <a:stretch/>
        </p:blipFill>
        <p:spPr>
          <a:xfrm>
            <a:off x="2727788" y="3714750"/>
            <a:ext cx="682563" cy="197039"/>
          </a:xfrm>
          <a:prstGeom prst="rect">
            <a:avLst/>
          </a:prstGeom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524"/>
          <a:stretch/>
        </p:blipFill>
        <p:spPr bwMode="auto">
          <a:xfrm>
            <a:off x="4275005" y="4292192"/>
            <a:ext cx="558714" cy="302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 descr="http://www.icontrol.com/wp-content/uploads/2014/12/Icontrol-logo.jpg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4228" y="4258929"/>
            <a:ext cx="944758" cy="36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://32advisors.com/wp-content/uploads/2014/12/measure-full-logo-banner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0641" y="3637603"/>
            <a:ext cx="1049027" cy="32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" descr="C:\Users\322427\Pictures\untitled.png"/>
          <p:cNvPicPr>
            <a:picLocks noChangeAspect="1" noChangeArrowheads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81" r="10639" b="15141"/>
          <a:stretch/>
        </p:blipFill>
        <p:spPr bwMode="auto">
          <a:xfrm>
            <a:off x="3134240" y="1730461"/>
            <a:ext cx="473704" cy="2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upload.wikimedia.org/wikipedia/commons/8/82/Dell_Logo.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3149" y="1688601"/>
            <a:ext cx="372980" cy="37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aqri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281" y="4023358"/>
            <a:ext cx="680805" cy="26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chneider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201" y="2149018"/>
            <a:ext cx="767133" cy="23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honeywell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290" y="2765830"/>
            <a:ext cx="660604" cy="1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lated image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306" y="2569536"/>
            <a:ext cx="921524" cy="19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utoShape 14" descr="Image result for google cloud platfo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AutoShape 16" descr="Image result for google cloud platfor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0" name="Picture 18" descr="Related image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9395" y="2745542"/>
            <a:ext cx="1621831" cy="18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AutoShape 20" descr="Image result for at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544" y="2702684"/>
            <a:ext cx="414338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5" name="Picture 23" descr="Image result for telefonica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8362" y="2286185"/>
            <a:ext cx="1040776" cy="38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Image result for t-mobile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0342" y="2698433"/>
            <a:ext cx="448008" cy="4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322427\Pictures\untitled.png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860" y="1714200"/>
            <a:ext cx="666266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https://media.licdn.com/media/p/8/005/020/062/2d12adf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5409" y="2550048"/>
            <a:ext cx="999913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350502" y="3333751"/>
            <a:ext cx="2457450" cy="1333078"/>
            <a:chOff x="5340977" y="3228975"/>
            <a:chExt cx="2457450" cy="1400175"/>
          </a:xfrm>
        </p:grpSpPr>
        <p:sp>
          <p:nvSpPr>
            <p:cNvPr id="22" name="Rounded Rectangle 21"/>
            <p:cNvSpPr/>
            <p:nvPr/>
          </p:nvSpPr>
          <p:spPr>
            <a:xfrm>
              <a:off x="5340977" y="3228975"/>
              <a:ext cx="2457450" cy="1400175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340977" y="3505202"/>
              <a:ext cx="245745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836277" y="3283506"/>
              <a:ext cx="153352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b="1" dirty="0" smtClean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Analytics &amp; Security</a:t>
              </a:r>
            </a:p>
          </p:txBody>
        </p:sp>
        <p:pic>
          <p:nvPicPr>
            <p:cNvPr id="55" name="Picture 20" descr="https://upload.wikimedia.org/wikipedia/commons/thumb/2/22/Symantec_logo10.svg/2000px-Symantec_logo10.svg.png"/>
            <p:cNvPicPr>
              <a:picLocks noChangeAspect="1" noChangeArrowheads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802" y="3557117"/>
              <a:ext cx="958079" cy="30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8" descr="https://cdn.datafloq.com/blog_pictures/bds_2687.jpg"/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7777" y="4206478"/>
              <a:ext cx="1258712" cy="264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2" descr="https://www.intralinks.com/sites/default/files/file_attach/splunk-logo-1.png"/>
            <p:cNvPicPr>
              <a:picLocks noChangeAspect="1" noChangeArrowheads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8279" y="3651327"/>
              <a:ext cx="799499" cy="27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18" descr="http://img.talkandroid.com/uploads/2010/10/gemalto_logo.jpg"/>
            <p:cNvPicPr>
              <a:picLocks noChangeAspect="1" noChangeArrowheads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192" y="4026617"/>
              <a:ext cx="820084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5322" y="2850317"/>
            <a:ext cx="495331" cy="252981"/>
          </a:xfrm>
          <a:prstGeom prst="rect">
            <a:avLst/>
          </a:prstGeom>
        </p:spPr>
      </p:pic>
      <p:pic>
        <p:nvPicPr>
          <p:cNvPr id="75" name="Picture 74" descr="http://www.minvalco.com/portals/14/Images/Vendor%20Logos/Tridium-logo.png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6576" y="2854536"/>
            <a:ext cx="1077381" cy="1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5"/>
          <p:cNvPicPr>
            <a:picLocks noChangeAspect="1" noChangeArrowheads="1"/>
          </p:cNvPicPr>
          <p:nvPr/>
        </p:nvPicPr>
        <p:blipFill rotWithShape="1"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54" b="29298"/>
          <a:stretch/>
        </p:blipFill>
        <p:spPr bwMode="auto">
          <a:xfrm>
            <a:off x="3474580" y="4039952"/>
            <a:ext cx="917943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657" y="4292192"/>
            <a:ext cx="657193" cy="37463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19871" y="2149674"/>
            <a:ext cx="20092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Image result for samsung"/>
          <p:cNvPicPr>
            <a:picLocks noChangeAspect="1"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2303725"/>
            <a:ext cx="852034" cy="2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730" y="2931297"/>
            <a:ext cx="760539" cy="3162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Image result for google nest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314" y="3076739"/>
            <a:ext cx="708073" cy="30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ost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5296" y="3248015"/>
            <a:ext cx="638747" cy="51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3484244"/>
            <a:ext cx="1117062" cy="55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9792" y="3694087"/>
            <a:ext cx="658542" cy="32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notion sensors"/>
          <p:cNvPicPr>
            <a:picLocks noChangeAspect="1"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201" y="3980504"/>
            <a:ext cx="849441" cy="22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4054318"/>
            <a:ext cx="547483" cy="54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8309" y="4314272"/>
            <a:ext cx="420324" cy="26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hevron 77"/>
          <p:cNvSpPr/>
          <p:nvPr/>
        </p:nvSpPr>
        <p:spPr>
          <a:xfrm>
            <a:off x="337506" y="885826"/>
            <a:ext cx="1562100" cy="247649"/>
          </a:xfrm>
          <a:prstGeom prst="chevron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Device Layer</a:t>
            </a:r>
          </a:p>
        </p:txBody>
      </p:sp>
      <p:sp>
        <p:nvSpPr>
          <p:cNvPr id="79" name="Chevron 78"/>
          <p:cNvSpPr/>
          <p:nvPr/>
        </p:nvSpPr>
        <p:spPr>
          <a:xfrm>
            <a:off x="2530225" y="885825"/>
            <a:ext cx="1704975" cy="238125"/>
          </a:xfrm>
          <a:prstGeom prst="chevron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Communication Layer</a:t>
            </a:r>
          </a:p>
        </p:txBody>
      </p:sp>
      <p:sp>
        <p:nvSpPr>
          <p:cNvPr id="80" name="Chevron 79"/>
          <p:cNvSpPr/>
          <p:nvPr/>
        </p:nvSpPr>
        <p:spPr>
          <a:xfrm>
            <a:off x="4776156" y="885825"/>
            <a:ext cx="1704975" cy="238125"/>
          </a:xfrm>
          <a:prstGeom prst="chevron">
            <a:avLst/>
          </a:prstGeom>
          <a:solidFill>
            <a:srgbClr val="70AD47"/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Platform Layer</a:t>
            </a:r>
          </a:p>
        </p:txBody>
      </p:sp>
      <p:sp>
        <p:nvSpPr>
          <p:cNvPr id="81" name="Chevron 80"/>
          <p:cNvSpPr/>
          <p:nvPr/>
        </p:nvSpPr>
        <p:spPr>
          <a:xfrm>
            <a:off x="7082469" y="885825"/>
            <a:ext cx="1704975" cy="214313"/>
          </a:xfrm>
          <a:prstGeom prst="chevron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34290" rIns="0" bIns="34290" rtlCol="0" anchor="ctr"/>
          <a:lstStyle/>
          <a:p>
            <a:pPr algn="ctr" defTabSz="685800">
              <a:defRPr/>
            </a:pPr>
            <a:r>
              <a:rPr lang="en-US" sz="1100" b="1" kern="0" dirty="0">
                <a:solidFill>
                  <a:prstClr val="white"/>
                </a:solidFill>
                <a:latin typeface="Calibri" panose="020F0502020204030204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5466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5150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071990"/>
            <a:ext cx="9142413" cy="1197403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34000">
                <a:schemeClr val="accent4">
                  <a:alpha val="33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480" tIns="0" rIns="0" bIns="0" rtlCol="0" anchor="ctr"/>
          <a:lstStyle/>
          <a:p>
            <a:pPr algn="ctr" defTabSz="457200">
              <a:lnSpc>
                <a:spcPct val="90000"/>
              </a:lnSpc>
              <a:buClr>
                <a:srgbClr val="C81524"/>
              </a:buClr>
              <a:buSzPct val="75000"/>
              <a:defRPr/>
            </a:pPr>
            <a:r>
              <a:rPr lang="en-US" sz="36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Obtaining value from Intelligent </a:t>
            </a:r>
            <a:r>
              <a:rPr lang="en-US" sz="3600" dirty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D</a:t>
            </a:r>
            <a:r>
              <a:rPr lang="en-US" sz="36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evices</a:t>
            </a:r>
            <a:endParaRPr lang="en-US" sz="3600" dirty="0">
              <a:solidFill>
                <a:srgbClr val="FFFFFF"/>
              </a:solidFill>
              <a:ea typeface="MS PGothic" pitchFamily="34" charset="-128"/>
              <a:sym typeface="Helvetica 55 Roman" charset="0"/>
            </a:endParaRP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/>
          <a:lstStyle/>
          <a:p>
            <a:fld id="{B32AB80A-78BA-6B42-BA0D-B44ACF890F5A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3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9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5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6" algn="l" defTabSz="45716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2AB80A-78BA-6B42-BA0D-B44ACF890F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703351"/>
            <a:ext cx="9144000" cy="446957"/>
          </a:xfrm>
          <a:prstGeom prst="rect">
            <a:avLst/>
          </a:prstGeom>
          <a:gradFill flip="none" rotWithShape="1">
            <a:gsLst>
              <a:gs pos="24000">
                <a:sysClr val="windowText" lastClr="000000">
                  <a:lumMod val="85000"/>
                  <a:lumOff val="15000"/>
                </a:sysClr>
              </a:gs>
              <a:gs pos="100000">
                <a:sysClr val="windowText" lastClr="000000">
                  <a:lumMod val="75000"/>
                  <a:lumOff val="25000"/>
                </a:sys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lIns="91434" tIns="45717" rIns="91434" bIns="45717" rtlCol="0" anchor="ctr"/>
          <a:lstStyle/>
          <a:p>
            <a:pPr marL="0" marR="0" lvl="0" indent="0" algn="ctr" defTabSz="914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783" y="4809388"/>
            <a:ext cx="3302282" cy="230826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defTabSz="91433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cs typeface="Arial"/>
              </a:rPr>
              <a:t>© 2018 Cognizant. Confidential and not for distribution 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cs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16874" y="4823179"/>
            <a:ext cx="0" cy="207146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pic>
        <p:nvPicPr>
          <p:cNvPr id="12" name="Picture 11" descr="Cognizant_LOGO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12" y="4781165"/>
            <a:ext cx="941338" cy="285367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4389" y="4739354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93BF915-A3B1-4D73-B010-88AB5D02C4E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76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/>
          <p:cNvCxnSpPr/>
          <p:nvPr/>
        </p:nvCxnSpPr>
        <p:spPr bwMode="auto">
          <a:xfrm>
            <a:off x="2412364" y="1518184"/>
            <a:ext cx="5124086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 flipV="1">
            <a:off x="6010161" y="1572455"/>
            <a:ext cx="379357" cy="2883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Hexagon 68"/>
          <p:cNvSpPr/>
          <p:nvPr/>
        </p:nvSpPr>
        <p:spPr bwMode="auto">
          <a:xfrm>
            <a:off x="2554863" y="1168953"/>
            <a:ext cx="1508870" cy="731520"/>
          </a:xfrm>
          <a:prstGeom prst="hexagon">
            <a:avLst/>
          </a:prstGeom>
          <a:solidFill>
            <a:schemeClr val="accent3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76564" tIns="38281" rIns="76564" bIns="38281" numCol="1" rtlCol="0" anchor="ctr" anchorCtr="0" compatLnSpc="1">
            <a:prstTxWarp prst="textNoShape">
              <a:avLst/>
            </a:prstTxWarp>
          </a:bodyPr>
          <a:lstStyle/>
          <a:p>
            <a:pPr algn="ctr" defTabSz="574198" eaLnBrk="0" hangingPunct="0">
              <a:defRPr/>
            </a:pPr>
            <a:r>
              <a:rPr lang="en-US" sz="1400" kern="0" dirty="0" smtClean="0">
                <a:solidFill>
                  <a:schemeClr val="bg2"/>
                </a:solidFill>
                <a:latin typeface="+mj-lt"/>
                <a:cs typeface="Arial" charset="0"/>
              </a:rPr>
              <a:t>Elevating Customer Experiences</a:t>
            </a:r>
            <a:endParaRPr lang="en-US" sz="1400" kern="0" dirty="0">
              <a:solidFill>
                <a:schemeClr val="bg2"/>
              </a:solidFill>
              <a:latin typeface="+mj-lt"/>
              <a:cs typeface="Arial" charset="0"/>
            </a:endParaRPr>
          </a:p>
        </p:txBody>
      </p:sp>
      <p:sp>
        <p:nvSpPr>
          <p:cNvPr id="76" name="Isosceles Triangle 28"/>
          <p:cNvSpPr/>
          <p:nvPr/>
        </p:nvSpPr>
        <p:spPr bwMode="auto">
          <a:xfrm rot="16200000" flipH="1">
            <a:off x="7293148" y="631276"/>
            <a:ext cx="1243929" cy="1771326"/>
          </a:xfrm>
          <a:custGeom>
            <a:avLst/>
            <a:gdLst>
              <a:gd name="connsiteX0" fmla="*/ 0 w 2800240"/>
              <a:gd name="connsiteY0" fmla="*/ 3863982 h 3863982"/>
              <a:gd name="connsiteX1" fmla="*/ 1387435 w 2800240"/>
              <a:gd name="connsiteY1" fmla="*/ 0 h 3863982"/>
              <a:gd name="connsiteX2" fmla="*/ 2800240 w 2800240"/>
              <a:gd name="connsiteY2" fmla="*/ 3863982 h 3863982"/>
              <a:gd name="connsiteX3" fmla="*/ 0 w 2800240"/>
              <a:gd name="connsiteY3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2800240 w 2800240"/>
              <a:gd name="connsiteY3" fmla="*/ 3863982 h 3863982"/>
              <a:gd name="connsiteX4" fmla="*/ 0 w 2800240"/>
              <a:gd name="connsiteY4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47800 w 2800240"/>
              <a:gd name="connsiteY3" fmla="*/ 168278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47800 w 2800240"/>
              <a:gd name="connsiteY3" fmla="*/ 168278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81137 w 2800240"/>
              <a:gd name="connsiteY3" fmla="*/ 258765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605217 h 3605217"/>
              <a:gd name="connsiteX1" fmla="*/ 1282700 w 2800240"/>
              <a:gd name="connsiteY1" fmla="*/ 11113 h 3605217"/>
              <a:gd name="connsiteX2" fmla="*/ 1481137 w 2800240"/>
              <a:gd name="connsiteY2" fmla="*/ 0 h 3605217"/>
              <a:gd name="connsiteX3" fmla="*/ 2800240 w 2800240"/>
              <a:gd name="connsiteY3" fmla="*/ 3605217 h 3605217"/>
              <a:gd name="connsiteX4" fmla="*/ 0 w 2800240"/>
              <a:gd name="connsiteY4" fmla="*/ 3605217 h 3605217"/>
              <a:gd name="connsiteX0" fmla="*/ 0 w 2800240"/>
              <a:gd name="connsiteY0" fmla="*/ 3679889 h 3679889"/>
              <a:gd name="connsiteX1" fmla="*/ 1282700 w 2800240"/>
              <a:gd name="connsiteY1" fmla="*/ 85785 h 3679889"/>
              <a:gd name="connsiteX2" fmla="*/ 1481137 w 2800240"/>
              <a:gd name="connsiteY2" fmla="*/ 74672 h 3679889"/>
              <a:gd name="connsiteX3" fmla="*/ 2800240 w 2800240"/>
              <a:gd name="connsiteY3" fmla="*/ 3679889 h 3679889"/>
              <a:gd name="connsiteX4" fmla="*/ 0 w 2800240"/>
              <a:gd name="connsiteY4" fmla="*/ 3679889 h 3679889"/>
              <a:gd name="connsiteX0" fmla="*/ 0 w 2800240"/>
              <a:gd name="connsiteY0" fmla="*/ 3707427 h 3707427"/>
              <a:gd name="connsiteX1" fmla="*/ 1282700 w 2800240"/>
              <a:gd name="connsiteY1" fmla="*/ 113323 h 3707427"/>
              <a:gd name="connsiteX2" fmla="*/ 1481137 w 2800240"/>
              <a:gd name="connsiteY2" fmla="*/ 102210 h 3707427"/>
              <a:gd name="connsiteX3" fmla="*/ 2800240 w 2800240"/>
              <a:gd name="connsiteY3" fmla="*/ 3707427 h 3707427"/>
              <a:gd name="connsiteX4" fmla="*/ 0 w 2800240"/>
              <a:gd name="connsiteY4" fmla="*/ 3707427 h 3707427"/>
              <a:gd name="connsiteX0" fmla="*/ 0 w 2800240"/>
              <a:gd name="connsiteY0" fmla="*/ 3710456 h 3710456"/>
              <a:gd name="connsiteX1" fmla="*/ 1282700 w 2800240"/>
              <a:gd name="connsiteY1" fmla="*/ 116352 h 3710456"/>
              <a:gd name="connsiteX2" fmla="*/ 1481137 w 2800240"/>
              <a:gd name="connsiteY2" fmla="*/ 105239 h 3710456"/>
              <a:gd name="connsiteX3" fmla="*/ 2800240 w 2800240"/>
              <a:gd name="connsiteY3" fmla="*/ 3710456 h 3710456"/>
              <a:gd name="connsiteX4" fmla="*/ 0 w 2800240"/>
              <a:gd name="connsiteY4" fmla="*/ 3710456 h 3710456"/>
              <a:gd name="connsiteX0" fmla="*/ 0 w 2800240"/>
              <a:gd name="connsiteY0" fmla="*/ 3650826 h 3650826"/>
              <a:gd name="connsiteX1" fmla="*/ 1174750 w 2800240"/>
              <a:gd name="connsiteY1" fmla="*/ 355172 h 3650826"/>
              <a:gd name="connsiteX2" fmla="*/ 1481137 w 2800240"/>
              <a:gd name="connsiteY2" fmla="*/ 45609 h 3650826"/>
              <a:gd name="connsiteX3" fmla="*/ 2800240 w 2800240"/>
              <a:gd name="connsiteY3" fmla="*/ 3650826 h 3650826"/>
              <a:gd name="connsiteX4" fmla="*/ 0 w 2800240"/>
              <a:gd name="connsiteY4" fmla="*/ 3650826 h 3650826"/>
              <a:gd name="connsiteX0" fmla="*/ 0 w 2800240"/>
              <a:gd name="connsiteY0" fmla="*/ 3413907 h 3413907"/>
              <a:gd name="connsiteX1" fmla="*/ 1174750 w 2800240"/>
              <a:gd name="connsiteY1" fmla="*/ 118253 h 3413907"/>
              <a:gd name="connsiteX2" fmla="*/ 1592262 w 2800240"/>
              <a:gd name="connsiteY2" fmla="*/ 103965 h 3413907"/>
              <a:gd name="connsiteX3" fmla="*/ 2800240 w 2800240"/>
              <a:gd name="connsiteY3" fmla="*/ 3413907 h 3413907"/>
              <a:gd name="connsiteX4" fmla="*/ 0 w 2800240"/>
              <a:gd name="connsiteY4" fmla="*/ 3413907 h 3413907"/>
              <a:gd name="connsiteX0" fmla="*/ 0 w 2800240"/>
              <a:gd name="connsiteY0" fmla="*/ 3471126 h 3471126"/>
              <a:gd name="connsiteX1" fmla="*/ 1174750 w 2800240"/>
              <a:gd name="connsiteY1" fmla="*/ 175472 h 3471126"/>
              <a:gd name="connsiteX2" fmla="*/ 1592262 w 2800240"/>
              <a:gd name="connsiteY2" fmla="*/ 161184 h 3471126"/>
              <a:gd name="connsiteX3" fmla="*/ 2800240 w 2800240"/>
              <a:gd name="connsiteY3" fmla="*/ 3471126 h 3471126"/>
              <a:gd name="connsiteX4" fmla="*/ 0 w 2800240"/>
              <a:gd name="connsiteY4" fmla="*/ 3471126 h 3471126"/>
              <a:gd name="connsiteX0" fmla="*/ 0 w 2800240"/>
              <a:gd name="connsiteY0" fmla="*/ 3488896 h 3488896"/>
              <a:gd name="connsiteX1" fmla="*/ 1174750 w 2800240"/>
              <a:gd name="connsiteY1" fmla="*/ 193242 h 3488896"/>
              <a:gd name="connsiteX2" fmla="*/ 1592262 w 2800240"/>
              <a:gd name="connsiteY2" fmla="*/ 178954 h 3488896"/>
              <a:gd name="connsiteX3" fmla="*/ 2800240 w 2800240"/>
              <a:gd name="connsiteY3" fmla="*/ 3488896 h 3488896"/>
              <a:gd name="connsiteX4" fmla="*/ 0 w 2800240"/>
              <a:gd name="connsiteY4" fmla="*/ 3488896 h 3488896"/>
              <a:gd name="connsiteX0" fmla="*/ 0 w 2800240"/>
              <a:gd name="connsiteY0" fmla="*/ 3488896 h 3488896"/>
              <a:gd name="connsiteX1" fmla="*/ 1174750 w 2800240"/>
              <a:gd name="connsiteY1" fmla="*/ 193242 h 3488896"/>
              <a:gd name="connsiteX2" fmla="*/ 1592262 w 2800240"/>
              <a:gd name="connsiteY2" fmla="*/ 178954 h 3488896"/>
              <a:gd name="connsiteX3" fmla="*/ 2800240 w 2800240"/>
              <a:gd name="connsiteY3" fmla="*/ 3488896 h 3488896"/>
              <a:gd name="connsiteX4" fmla="*/ 491331 w 2800240"/>
              <a:gd name="connsiteY4" fmla="*/ 3488893 h 3488896"/>
              <a:gd name="connsiteX5" fmla="*/ 0 w 2800240"/>
              <a:gd name="connsiteY5" fmla="*/ 3488896 h 3488896"/>
              <a:gd name="connsiteX0" fmla="*/ 0 w 2800240"/>
              <a:gd name="connsiteY0" fmla="*/ 3488896 h 3488896"/>
              <a:gd name="connsiteX1" fmla="*/ 188913 w 2800240"/>
              <a:gd name="connsiteY1" fmla="*/ 2957537 h 3488896"/>
              <a:gd name="connsiteX2" fmla="*/ 1174750 w 2800240"/>
              <a:gd name="connsiteY2" fmla="*/ 193242 h 3488896"/>
              <a:gd name="connsiteX3" fmla="*/ 1592262 w 2800240"/>
              <a:gd name="connsiteY3" fmla="*/ 178954 h 3488896"/>
              <a:gd name="connsiteX4" fmla="*/ 2800240 w 2800240"/>
              <a:gd name="connsiteY4" fmla="*/ 3488896 h 3488896"/>
              <a:gd name="connsiteX5" fmla="*/ 491331 w 2800240"/>
              <a:gd name="connsiteY5" fmla="*/ 3488893 h 3488896"/>
              <a:gd name="connsiteX6" fmla="*/ 0 w 2800240"/>
              <a:gd name="connsiteY6" fmla="*/ 3488896 h 3488896"/>
              <a:gd name="connsiteX0" fmla="*/ 302418 w 2611327"/>
              <a:gd name="connsiteY0" fmla="*/ 3488893 h 3488896"/>
              <a:gd name="connsiteX1" fmla="*/ 0 w 2611327"/>
              <a:gd name="connsiteY1" fmla="*/ 2957537 h 3488896"/>
              <a:gd name="connsiteX2" fmla="*/ 985837 w 2611327"/>
              <a:gd name="connsiteY2" fmla="*/ 193242 h 3488896"/>
              <a:gd name="connsiteX3" fmla="*/ 1403349 w 2611327"/>
              <a:gd name="connsiteY3" fmla="*/ 178954 h 3488896"/>
              <a:gd name="connsiteX4" fmla="*/ 2611327 w 2611327"/>
              <a:gd name="connsiteY4" fmla="*/ 3488896 h 3488896"/>
              <a:gd name="connsiteX5" fmla="*/ 302418 w 2611327"/>
              <a:gd name="connsiteY5" fmla="*/ 3488893 h 3488896"/>
              <a:gd name="connsiteX0" fmla="*/ 302418 w 2611327"/>
              <a:gd name="connsiteY0" fmla="*/ 3488893 h 3488899"/>
              <a:gd name="connsiteX1" fmla="*/ 0 w 2611327"/>
              <a:gd name="connsiteY1" fmla="*/ 2957537 h 3488899"/>
              <a:gd name="connsiteX2" fmla="*/ 985837 w 2611327"/>
              <a:gd name="connsiteY2" fmla="*/ 193242 h 3488899"/>
              <a:gd name="connsiteX3" fmla="*/ 1403349 w 2611327"/>
              <a:gd name="connsiteY3" fmla="*/ 178954 h 3488899"/>
              <a:gd name="connsiteX4" fmla="*/ 2611327 w 2611327"/>
              <a:gd name="connsiteY4" fmla="*/ 3488896 h 3488899"/>
              <a:gd name="connsiteX5" fmla="*/ 302418 w 2611327"/>
              <a:gd name="connsiteY5" fmla="*/ 3488893 h 3488899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654302 w 2654302"/>
              <a:gd name="connsiteY4" fmla="*/ 3488896 h 3488907"/>
              <a:gd name="connsiteX5" fmla="*/ 345393 w 2654302"/>
              <a:gd name="connsiteY5" fmla="*/ 3488893 h 3488907"/>
              <a:gd name="connsiteX0" fmla="*/ 345393 w 2654302"/>
              <a:gd name="connsiteY0" fmla="*/ 3488893 h 3496120"/>
              <a:gd name="connsiteX1" fmla="*/ 42975 w 2654302"/>
              <a:gd name="connsiteY1" fmla="*/ 2957537 h 3496120"/>
              <a:gd name="connsiteX2" fmla="*/ 1028812 w 2654302"/>
              <a:gd name="connsiteY2" fmla="*/ 193242 h 3496120"/>
              <a:gd name="connsiteX3" fmla="*/ 1446324 w 2654302"/>
              <a:gd name="connsiteY3" fmla="*/ 178954 h 3496120"/>
              <a:gd name="connsiteX4" fmla="*/ 2654302 w 2654302"/>
              <a:gd name="connsiteY4" fmla="*/ 3488896 h 3496120"/>
              <a:gd name="connsiteX5" fmla="*/ 2305163 w 2654302"/>
              <a:gd name="connsiteY5" fmla="*/ 3496120 h 3496120"/>
              <a:gd name="connsiteX6" fmla="*/ 345393 w 2654302"/>
              <a:gd name="connsiteY6" fmla="*/ 3488893 h 3496120"/>
              <a:gd name="connsiteX0" fmla="*/ 345393 w 2654302"/>
              <a:gd name="connsiteY0" fmla="*/ 3488893 h 3496120"/>
              <a:gd name="connsiteX1" fmla="*/ 42975 w 2654302"/>
              <a:gd name="connsiteY1" fmla="*/ 2957537 h 3496120"/>
              <a:gd name="connsiteX2" fmla="*/ 1028812 w 2654302"/>
              <a:gd name="connsiteY2" fmla="*/ 193242 h 3496120"/>
              <a:gd name="connsiteX3" fmla="*/ 1446324 w 2654302"/>
              <a:gd name="connsiteY3" fmla="*/ 178954 h 3496120"/>
              <a:gd name="connsiteX4" fmla="*/ 2495663 w 2654302"/>
              <a:gd name="connsiteY4" fmla="*/ 3055131 h 3496120"/>
              <a:gd name="connsiteX5" fmla="*/ 2654302 w 2654302"/>
              <a:gd name="connsiteY5" fmla="*/ 3488896 h 3496120"/>
              <a:gd name="connsiteX6" fmla="*/ 2305163 w 2654302"/>
              <a:gd name="connsiteY6" fmla="*/ 3496120 h 3496120"/>
              <a:gd name="connsiteX7" fmla="*/ 345393 w 2654302"/>
              <a:gd name="connsiteY7" fmla="*/ 3488893 h 3496120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495663 w 2654302"/>
              <a:gd name="connsiteY4" fmla="*/ 3055131 h 3488907"/>
              <a:gd name="connsiteX5" fmla="*/ 2654302 w 2654302"/>
              <a:gd name="connsiteY5" fmla="*/ 3488896 h 3488907"/>
              <a:gd name="connsiteX6" fmla="*/ 345393 w 2654302"/>
              <a:gd name="connsiteY6" fmla="*/ 3488893 h 3488907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495663 w 2654302"/>
              <a:gd name="connsiteY4" fmla="*/ 3055131 h 3488907"/>
              <a:gd name="connsiteX5" fmla="*/ 2654302 w 2654302"/>
              <a:gd name="connsiteY5" fmla="*/ 3488896 h 3488907"/>
              <a:gd name="connsiteX6" fmla="*/ 2171813 w 2654302"/>
              <a:gd name="connsiteY6" fmla="*/ 3488891 h 3488907"/>
              <a:gd name="connsiteX7" fmla="*/ 345393 w 2654302"/>
              <a:gd name="connsiteY7" fmla="*/ 3488893 h 3488907"/>
              <a:gd name="connsiteX0" fmla="*/ 345393 w 2495663"/>
              <a:gd name="connsiteY0" fmla="*/ 3488893 h 3488907"/>
              <a:gd name="connsiteX1" fmla="*/ 42975 w 2495663"/>
              <a:gd name="connsiteY1" fmla="*/ 2957537 h 3488907"/>
              <a:gd name="connsiteX2" fmla="*/ 1028812 w 2495663"/>
              <a:gd name="connsiteY2" fmla="*/ 193242 h 3488907"/>
              <a:gd name="connsiteX3" fmla="*/ 1446324 w 2495663"/>
              <a:gd name="connsiteY3" fmla="*/ 178954 h 3488907"/>
              <a:gd name="connsiteX4" fmla="*/ 2495663 w 2495663"/>
              <a:gd name="connsiteY4" fmla="*/ 3055131 h 3488907"/>
              <a:gd name="connsiteX5" fmla="*/ 2171813 w 2495663"/>
              <a:gd name="connsiteY5" fmla="*/ 3488891 h 3488907"/>
              <a:gd name="connsiteX6" fmla="*/ 345393 w 2495663"/>
              <a:gd name="connsiteY6" fmla="*/ 3488893 h 3488907"/>
              <a:gd name="connsiteX0" fmla="*/ 345393 w 2495663"/>
              <a:gd name="connsiteY0" fmla="*/ 3488893 h 3488907"/>
              <a:gd name="connsiteX1" fmla="*/ 42975 w 2495663"/>
              <a:gd name="connsiteY1" fmla="*/ 2957537 h 3488907"/>
              <a:gd name="connsiteX2" fmla="*/ 1028812 w 2495663"/>
              <a:gd name="connsiteY2" fmla="*/ 193242 h 3488907"/>
              <a:gd name="connsiteX3" fmla="*/ 1446324 w 2495663"/>
              <a:gd name="connsiteY3" fmla="*/ 178954 h 3488907"/>
              <a:gd name="connsiteX4" fmla="*/ 2495663 w 2495663"/>
              <a:gd name="connsiteY4" fmla="*/ 3055131 h 3488907"/>
              <a:gd name="connsiteX5" fmla="*/ 2171813 w 2495663"/>
              <a:gd name="connsiteY5" fmla="*/ 3488891 h 3488907"/>
              <a:gd name="connsiteX6" fmla="*/ 345393 w 2495663"/>
              <a:gd name="connsiteY6" fmla="*/ 3488893 h 3488907"/>
              <a:gd name="connsiteX0" fmla="*/ 345393 w 2514449"/>
              <a:gd name="connsiteY0" fmla="*/ 3488893 h 3488907"/>
              <a:gd name="connsiteX1" fmla="*/ 42975 w 2514449"/>
              <a:gd name="connsiteY1" fmla="*/ 2957537 h 3488907"/>
              <a:gd name="connsiteX2" fmla="*/ 1028812 w 2514449"/>
              <a:gd name="connsiteY2" fmla="*/ 193242 h 3488907"/>
              <a:gd name="connsiteX3" fmla="*/ 1446324 w 2514449"/>
              <a:gd name="connsiteY3" fmla="*/ 178954 h 3488907"/>
              <a:gd name="connsiteX4" fmla="*/ 2495663 w 2514449"/>
              <a:gd name="connsiteY4" fmla="*/ 3055131 h 3488907"/>
              <a:gd name="connsiteX5" fmla="*/ 2171813 w 2514449"/>
              <a:gd name="connsiteY5" fmla="*/ 3488891 h 3488907"/>
              <a:gd name="connsiteX6" fmla="*/ 345393 w 2514449"/>
              <a:gd name="connsiteY6" fmla="*/ 3488893 h 3488907"/>
              <a:gd name="connsiteX0" fmla="*/ 345393 w 2521422"/>
              <a:gd name="connsiteY0" fmla="*/ 3488893 h 3488907"/>
              <a:gd name="connsiteX1" fmla="*/ 42975 w 2521422"/>
              <a:gd name="connsiteY1" fmla="*/ 2957537 h 3488907"/>
              <a:gd name="connsiteX2" fmla="*/ 1028812 w 2521422"/>
              <a:gd name="connsiteY2" fmla="*/ 193242 h 3488907"/>
              <a:gd name="connsiteX3" fmla="*/ 1446324 w 2521422"/>
              <a:gd name="connsiteY3" fmla="*/ 178954 h 3488907"/>
              <a:gd name="connsiteX4" fmla="*/ 2495663 w 2521422"/>
              <a:gd name="connsiteY4" fmla="*/ 3055131 h 3488907"/>
              <a:gd name="connsiteX5" fmla="*/ 2241663 w 2521422"/>
              <a:gd name="connsiteY5" fmla="*/ 3488891 h 3488907"/>
              <a:gd name="connsiteX6" fmla="*/ 345393 w 2521422"/>
              <a:gd name="connsiteY6" fmla="*/ 3488893 h 348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22" h="3488907">
                <a:moveTo>
                  <a:pt x="345393" y="3488893"/>
                </a:moveTo>
                <a:cubicBezTo>
                  <a:pt x="65993" y="3490699"/>
                  <a:pt x="-77675" y="3319004"/>
                  <a:pt x="42975" y="2957537"/>
                </a:cubicBezTo>
                <a:lnTo>
                  <a:pt x="1028812" y="193242"/>
                </a:lnTo>
                <a:cubicBezTo>
                  <a:pt x="1098139" y="14906"/>
                  <a:pt x="1315097" y="-126913"/>
                  <a:pt x="1446324" y="178954"/>
                </a:cubicBezTo>
                <a:lnTo>
                  <a:pt x="2495663" y="3055131"/>
                </a:lnTo>
                <a:cubicBezTo>
                  <a:pt x="2571863" y="3286470"/>
                  <a:pt x="2476613" y="3481662"/>
                  <a:pt x="2241663" y="3488891"/>
                </a:cubicBezTo>
                <a:lnTo>
                  <a:pt x="345393" y="3488893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76564" tIns="38281" rIns="76564" bIns="38281" numCol="1" rtlCol="0" anchor="ctr" anchorCtr="0" compatLnSpc="1">
            <a:prstTxWarp prst="textNoShape">
              <a:avLst/>
            </a:prstTxWarp>
          </a:bodyPr>
          <a:lstStyle/>
          <a:p>
            <a:pPr algn="ctr" defTabSz="574198" eaLnBrk="0" hangingPunct="0">
              <a:defRPr/>
            </a:pPr>
            <a:endParaRPr lang="en-US" sz="1200" kern="0" dirty="0">
              <a:solidFill>
                <a:prstClr val="black"/>
              </a:solidFill>
              <a:latin typeface="+mj-lt"/>
              <a:cs typeface="Arial" charset="0"/>
            </a:endParaRPr>
          </a:p>
        </p:txBody>
      </p:sp>
      <p:sp>
        <p:nvSpPr>
          <p:cNvPr id="77" name="Isosceles Triangle 28"/>
          <p:cNvSpPr/>
          <p:nvPr/>
        </p:nvSpPr>
        <p:spPr bwMode="auto">
          <a:xfrm rot="5400000">
            <a:off x="883221" y="636737"/>
            <a:ext cx="1292557" cy="1775384"/>
          </a:xfrm>
          <a:custGeom>
            <a:avLst/>
            <a:gdLst>
              <a:gd name="connsiteX0" fmla="*/ 0 w 2800240"/>
              <a:gd name="connsiteY0" fmla="*/ 3863982 h 3863982"/>
              <a:gd name="connsiteX1" fmla="*/ 1387435 w 2800240"/>
              <a:gd name="connsiteY1" fmla="*/ 0 h 3863982"/>
              <a:gd name="connsiteX2" fmla="*/ 2800240 w 2800240"/>
              <a:gd name="connsiteY2" fmla="*/ 3863982 h 3863982"/>
              <a:gd name="connsiteX3" fmla="*/ 0 w 2800240"/>
              <a:gd name="connsiteY3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2800240 w 2800240"/>
              <a:gd name="connsiteY3" fmla="*/ 3863982 h 3863982"/>
              <a:gd name="connsiteX4" fmla="*/ 0 w 2800240"/>
              <a:gd name="connsiteY4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47800 w 2800240"/>
              <a:gd name="connsiteY3" fmla="*/ 168278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47800 w 2800240"/>
              <a:gd name="connsiteY3" fmla="*/ 168278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863982 h 3863982"/>
              <a:gd name="connsiteX1" fmla="*/ 1282700 w 2800240"/>
              <a:gd name="connsiteY1" fmla="*/ 269878 h 3863982"/>
              <a:gd name="connsiteX2" fmla="*/ 1387435 w 2800240"/>
              <a:gd name="connsiteY2" fmla="*/ 0 h 3863982"/>
              <a:gd name="connsiteX3" fmla="*/ 1481137 w 2800240"/>
              <a:gd name="connsiteY3" fmla="*/ 258765 h 3863982"/>
              <a:gd name="connsiteX4" fmla="*/ 2800240 w 2800240"/>
              <a:gd name="connsiteY4" fmla="*/ 3863982 h 3863982"/>
              <a:gd name="connsiteX5" fmla="*/ 0 w 2800240"/>
              <a:gd name="connsiteY5" fmla="*/ 3863982 h 3863982"/>
              <a:gd name="connsiteX0" fmla="*/ 0 w 2800240"/>
              <a:gd name="connsiteY0" fmla="*/ 3605217 h 3605217"/>
              <a:gd name="connsiteX1" fmla="*/ 1282700 w 2800240"/>
              <a:gd name="connsiteY1" fmla="*/ 11113 h 3605217"/>
              <a:gd name="connsiteX2" fmla="*/ 1481137 w 2800240"/>
              <a:gd name="connsiteY2" fmla="*/ 0 h 3605217"/>
              <a:gd name="connsiteX3" fmla="*/ 2800240 w 2800240"/>
              <a:gd name="connsiteY3" fmla="*/ 3605217 h 3605217"/>
              <a:gd name="connsiteX4" fmla="*/ 0 w 2800240"/>
              <a:gd name="connsiteY4" fmla="*/ 3605217 h 3605217"/>
              <a:gd name="connsiteX0" fmla="*/ 0 w 2800240"/>
              <a:gd name="connsiteY0" fmla="*/ 3679889 h 3679889"/>
              <a:gd name="connsiteX1" fmla="*/ 1282700 w 2800240"/>
              <a:gd name="connsiteY1" fmla="*/ 85785 h 3679889"/>
              <a:gd name="connsiteX2" fmla="*/ 1481137 w 2800240"/>
              <a:gd name="connsiteY2" fmla="*/ 74672 h 3679889"/>
              <a:gd name="connsiteX3" fmla="*/ 2800240 w 2800240"/>
              <a:gd name="connsiteY3" fmla="*/ 3679889 h 3679889"/>
              <a:gd name="connsiteX4" fmla="*/ 0 w 2800240"/>
              <a:gd name="connsiteY4" fmla="*/ 3679889 h 3679889"/>
              <a:gd name="connsiteX0" fmla="*/ 0 w 2800240"/>
              <a:gd name="connsiteY0" fmla="*/ 3707427 h 3707427"/>
              <a:gd name="connsiteX1" fmla="*/ 1282700 w 2800240"/>
              <a:gd name="connsiteY1" fmla="*/ 113323 h 3707427"/>
              <a:gd name="connsiteX2" fmla="*/ 1481137 w 2800240"/>
              <a:gd name="connsiteY2" fmla="*/ 102210 h 3707427"/>
              <a:gd name="connsiteX3" fmla="*/ 2800240 w 2800240"/>
              <a:gd name="connsiteY3" fmla="*/ 3707427 h 3707427"/>
              <a:gd name="connsiteX4" fmla="*/ 0 w 2800240"/>
              <a:gd name="connsiteY4" fmla="*/ 3707427 h 3707427"/>
              <a:gd name="connsiteX0" fmla="*/ 0 w 2800240"/>
              <a:gd name="connsiteY0" fmla="*/ 3710456 h 3710456"/>
              <a:gd name="connsiteX1" fmla="*/ 1282700 w 2800240"/>
              <a:gd name="connsiteY1" fmla="*/ 116352 h 3710456"/>
              <a:gd name="connsiteX2" fmla="*/ 1481137 w 2800240"/>
              <a:gd name="connsiteY2" fmla="*/ 105239 h 3710456"/>
              <a:gd name="connsiteX3" fmla="*/ 2800240 w 2800240"/>
              <a:gd name="connsiteY3" fmla="*/ 3710456 h 3710456"/>
              <a:gd name="connsiteX4" fmla="*/ 0 w 2800240"/>
              <a:gd name="connsiteY4" fmla="*/ 3710456 h 3710456"/>
              <a:gd name="connsiteX0" fmla="*/ 0 w 2800240"/>
              <a:gd name="connsiteY0" fmla="*/ 3650826 h 3650826"/>
              <a:gd name="connsiteX1" fmla="*/ 1174750 w 2800240"/>
              <a:gd name="connsiteY1" fmla="*/ 355172 h 3650826"/>
              <a:gd name="connsiteX2" fmla="*/ 1481137 w 2800240"/>
              <a:gd name="connsiteY2" fmla="*/ 45609 h 3650826"/>
              <a:gd name="connsiteX3" fmla="*/ 2800240 w 2800240"/>
              <a:gd name="connsiteY3" fmla="*/ 3650826 h 3650826"/>
              <a:gd name="connsiteX4" fmla="*/ 0 w 2800240"/>
              <a:gd name="connsiteY4" fmla="*/ 3650826 h 3650826"/>
              <a:gd name="connsiteX0" fmla="*/ 0 w 2800240"/>
              <a:gd name="connsiteY0" fmla="*/ 3413907 h 3413907"/>
              <a:gd name="connsiteX1" fmla="*/ 1174750 w 2800240"/>
              <a:gd name="connsiteY1" fmla="*/ 118253 h 3413907"/>
              <a:gd name="connsiteX2" fmla="*/ 1592262 w 2800240"/>
              <a:gd name="connsiteY2" fmla="*/ 103965 h 3413907"/>
              <a:gd name="connsiteX3" fmla="*/ 2800240 w 2800240"/>
              <a:gd name="connsiteY3" fmla="*/ 3413907 h 3413907"/>
              <a:gd name="connsiteX4" fmla="*/ 0 w 2800240"/>
              <a:gd name="connsiteY4" fmla="*/ 3413907 h 3413907"/>
              <a:gd name="connsiteX0" fmla="*/ 0 w 2800240"/>
              <a:gd name="connsiteY0" fmla="*/ 3471126 h 3471126"/>
              <a:gd name="connsiteX1" fmla="*/ 1174750 w 2800240"/>
              <a:gd name="connsiteY1" fmla="*/ 175472 h 3471126"/>
              <a:gd name="connsiteX2" fmla="*/ 1592262 w 2800240"/>
              <a:gd name="connsiteY2" fmla="*/ 161184 h 3471126"/>
              <a:gd name="connsiteX3" fmla="*/ 2800240 w 2800240"/>
              <a:gd name="connsiteY3" fmla="*/ 3471126 h 3471126"/>
              <a:gd name="connsiteX4" fmla="*/ 0 w 2800240"/>
              <a:gd name="connsiteY4" fmla="*/ 3471126 h 3471126"/>
              <a:gd name="connsiteX0" fmla="*/ 0 w 2800240"/>
              <a:gd name="connsiteY0" fmla="*/ 3488896 h 3488896"/>
              <a:gd name="connsiteX1" fmla="*/ 1174750 w 2800240"/>
              <a:gd name="connsiteY1" fmla="*/ 193242 h 3488896"/>
              <a:gd name="connsiteX2" fmla="*/ 1592262 w 2800240"/>
              <a:gd name="connsiteY2" fmla="*/ 178954 h 3488896"/>
              <a:gd name="connsiteX3" fmla="*/ 2800240 w 2800240"/>
              <a:gd name="connsiteY3" fmla="*/ 3488896 h 3488896"/>
              <a:gd name="connsiteX4" fmla="*/ 0 w 2800240"/>
              <a:gd name="connsiteY4" fmla="*/ 3488896 h 3488896"/>
              <a:gd name="connsiteX0" fmla="*/ 0 w 2800240"/>
              <a:gd name="connsiteY0" fmla="*/ 3488896 h 3488896"/>
              <a:gd name="connsiteX1" fmla="*/ 1174750 w 2800240"/>
              <a:gd name="connsiteY1" fmla="*/ 193242 h 3488896"/>
              <a:gd name="connsiteX2" fmla="*/ 1592262 w 2800240"/>
              <a:gd name="connsiteY2" fmla="*/ 178954 h 3488896"/>
              <a:gd name="connsiteX3" fmla="*/ 2800240 w 2800240"/>
              <a:gd name="connsiteY3" fmla="*/ 3488896 h 3488896"/>
              <a:gd name="connsiteX4" fmla="*/ 491331 w 2800240"/>
              <a:gd name="connsiteY4" fmla="*/ 3488893 h 3488896"/>
              <a:gd name="connsiteX5" fmla="*/ 0 w 2800240"/>
              <a:gd name="connsiteY5" fmla="*/ 3488896 h 3488896"/>
              <a:gd name="connsiteX0" fmla="*/ 0 w 2800240"/>
              <a:gd name="connsiteY0" fmla="*/ 3488896 h 3488896"/>
              <a:gd name="connsiteX1" fmla="*/ 188913 w 2800240"/>
              <a:gd name="connsiteY1" fmla="*/ 2957537 h 3488896"/>
              <a:gd name="connsiteX2" fmla="*/ 1174750 w 2800240"/>
              <a:gd name="connsiteY2" fmla="*/ 193242 h 3488896"/>
              <a:gd name="connsiteX3" fmla="*/ 1592262 w 2800240"/>
              <a:gd name="connsiteY3" fmla="*/ 178954 h 3488896"/>
              <a:gd name="connsiteX4" fmla="*/ 2800240 w 2800240"/>
              <a:gd name="connsiteY4" fmla="*/ 3488896 h 3488896"/>
              <a:gd name="connsiteX5" fmla="*/ 491331 w 2800240"/>
              <a:gd name="connsiteY5" fmla="*/ 3488893 h 3488896"/>
              <a:gd name="connsiteX6" fmla="*/ 0 w 2800240"/>
              <a:gd name="connsiteY6" fmla="*/ 3488896 h 3488896"/>
              <a:gd name="connsiteX0" fmla="*/ 302418 w 2611327"/>
              <a:gd name="connsiteY0" fmla="*/ 3488893 h 3488896"/>
              <a:gd name="connsiteX1" fmla="*/ 0 w 2611327"/>
              <a:gd name="connsiteY1" fmla="*/ 2957537 h 3488896"/>
              <a:gd name="connsiteX2" fmla="*/ 985837 w 2611327"/>
              <a:gd name="connsiteY2" fmla="*/ 193242 h 3488896"/>
              <a:gd name="connsiteX3" fmla="*/ 1403349 w 2611327"/>
              <a:gd name="connsiteY3" fmla="*/ 178954 h 3488896"/>
              <a:gd name="connsiteX4" fmla="*/ 2611327 w 2611327"/>
              <a:gd name="connsiteY4" fmla="*/ 3488896 h 3488896"/>
              <a:gd name="connsiteX5" fmla="*/ 302418 w 2611327"/>
              <a:gd name="connsiteY5" fmla="*/ 3488893 h 3488896"/>
              <a:gd name="connsiteX0" fmla="*/ 302418 w 2611327"/>
              <a:gd name="connsiteY0" fmla="*/ 3488893 h 3488899"/>
              <a:gd name="connsiteX1" fmla="*/ 0 w 2611327"/>
              <a:gd name="connsiteY1" fmla="*/ 2957537 h 3488899"/>
              <a:gd name="connsiteX2" fmla="*/ 985837 w 2611327"/>
              <a:gd name="connsiteY2" fmla="*/ 193242 h 3488899"/>
              <a:gd name="connsiteX3" fmla="*/ 1403349 w 2611327"/>
              <a:gd name="connsiteY3" fmla="*/ 178954 h 3488899"/>
              <a:gd name="connsiteX4" fmla="*/ 2611327 w 2611327"/>
              <a:gd name="connsiteY4" fmla="*/ 3488896 h 3488899"/>
              <a:gd name="connsiteX5" fmla="*/ 302418 w 2611327"/>
              <a:gd name="connsiteY5" fmla="*/ 3488893 h 3488899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654302 w 2654302"/>
              <a:gd name="connsiteY4" fmla="*/ 3488896 h 3488907"/>
              <a:gd name="connsiteX5" fmla="*/ 345393 w 2654302"/>
              <a:gd name="connsiteY5" fmla="*/ 3488893 h 3488907"/>
              <a:gd name="connsiteX0" fmla="*/ 345393 w 2654302"/>
              <a:gd name="connsiteY0" fmla="*/ 3488893 h 3496120"/>
              <a:gd name="connsiteX1" fmla="*/ 42975 w 2654302"/>
              <a:gd name="connsiteY1" fmla="*/ 2957537 h 3496120"/>
              <a:gd name="connsiteX2" fmla="*/ 1028812 w 2654302"/>
              <a:gd name="connsiteY2" fmla="*/ 193242 h 3496120"/>
              <a:gd name="connsiteX3" fmla="*/ 1446324 w 2654302"/>
              <a:gd name="connsiteY3" fmla="*/ 178954 h 3496120"/>
              <a:gd name="connsiteX4" fmla="*/ 2654302 w 2654302"/>
              <a:gd name="connsiteY4" fmla="*/ 3488896 h 3496120"/>
              <a:gd name="connsiteX5" fmla="*/ 2305163 w 2654302"/>
              <a:gd name="connsiteY5" fmla="*/ 3496120 h 3496120"/>
              <a:gd name="connsiteX6" fmla="*/ 345393 w 2654302"/>
              <a:gd name="connsiteY6" fmla="*/ 3488893 h 3496120"/>
              <a:gd name="connsiteX0" fmla="*/ 345393 w 2654302"/>
              <a:gd name="connsiteY0" fmla="*/ 3488893 h 3496120"/>
              <a:gd name="connsiteX1" fmla="*/ 42975 w 2654302"/>
              <a:gd name="connsiteY1" fmla="*/ 2957537 h 3496120"/>
              <a:gd name="connsiteX2" fmla="*/ 1028812 w 2654302"/>
              <a:gd name="connsiteY2" fmla="*/ 193242 h 3496120"/>
              <a:gd name="connsiteX3" fmla="*/ 1446324 w 2654302"/>
              <a:gd name="connsiteY3" fmla="*/ 178954 h 3496120"/>
              <a:gd name="connsiteX4" fmla="*/ 2495663 w 2654302"/>
              <a:gd name="connsiteY4" fmla="*/ 3055131 h 3496120"/>
              <a:gd name="connsiteX5" fmla="*/ 2654302 w 2654302"/>
              <a:gd name="connsiteY5" fmla="*/ 3488896 h 3496120"/>
              <a:gd name="connsiteX6" fmla="*/ 2305163 w 2654302"/>
              <a:gd name="connsiteY6" fmla="*/ 3496120 h 3496120"/>
              <a:gd name="connsiteX7" fmla="*/ 345393 w 2654302"/>
              <a:gd name="connsiteY7" fmla="*/ 3488893 h 3496120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495663 w 2654302"/>
              <a:gd name="connsiteY4" fmla="*/ 3055131 h 3488907"/>
              <a:gd name="connsiteX5" fmla="*/ 2654302 w 2654302"/>
              <a:gd name="connsiteY5" fmla="*/ 3488896 h 3488907"/>
              <a:gd name="connsiteX6" fmla="*/ 345393 w 2654302"/>
              <a:gd name="connsiteY6" fmla="*/ 3488893 h 3488907"/>
              <a:gd name="connsiteX0" fmla="*/ 345393 w 2654302"/>
              <a:gd name="connsiteY0" fmla="*/ 3488893 h 3488907"/>
              <a:gd name="connsiteX1" fmla="*/ 42975 w 2654302"/>
              <a:gd name="connsiteY1" fmla="*/ 2957537 h 3488907"/>
              <a:gd name="connsiteX2" fmla="*/ 1028812 w 2654302"/>
              <a:gd name="connsiteY2" fmla="*/ 193242 h 3488907"/>
              <a:gd name="connsiteX3" fmla="*/ 1446324 w 2654302"/>
              <a:gd name="connsiteY3" fmla="*/ 178954 h 3488907"/>
              <a:gd name="connsiteX4" fmla="*/ 2495663 w 2654302"/>
              <a:gd name="connsiteY4" fmla="*/ 3055131 h 3488907"/>
              <a:gd name="connsiteX5" fmla="*/ 2654302 w 2654302"/>
              <a:gd name="connsiteY5" fmla="*/ 3488896 h 3488907"/>
              <a:gd name="connsiteX6" fmla="*/ 2171813 w 2654302"/>
              <a:gd name="connsiteY6" fmla="*/ 3488891 h 3488907"/>
              <a:gd name="connsiteX7" fmla="*/ 345393 w 2654302"/>
              <a:gd name="connsiteY7" fmla="*/ 3488893 h 3488907"/>
              <a:gd name="connsiteX0" fmla="*/ 345393 w 2495663"/>
              <a:gd name="connsiteY0" fmla="*/ 3488893 h 3488907"/>
              <a:gd name="connsiteX1" fmla="*/ 42975 w 2495663"/>
              <a:gd name="connsiteY1" fmla="*/ 2957537 h 3488907"/>
              <a:gd name="connsiteX2" fmla="*/ 1028812 w 2495663"/>
              <a:gd name="connsiteY2" fmla="*/ 193242 h 3488907"/>
              <a:gd name="connsiteX3" fmla="*/ 1446324 w 2495663"/>
              <a:gd name="connsiteY3" fmla="*/ 178954 h 3488907"/>
              <a:gd name="connsiteX4" fmla="*/ 2495663 w 2495663"/>
              <a:gd name="connsiteY4" fmla="*/ 3055131 h 3488907"/>
              <a:gd name="connsiteX5" fmla="*/ 2171813 w 2495663"/>
              <a:gd name="connsiteY5" fmla="*/ 3488891 h 3488907"/>
              <a:gd name="connsiteX6" fmla="*/ 345393 w 2495663"/>
              <a:gd name="connsiteY6" fmla="*/ 3488893 h 3488907"/>
              <a:gd name="connsiteX0" fmla="*/ 345393 w 2495663"/>
              <a:gd name="connsiteY0" fmla="*/ 3488893 h 3488907"/>
              <a:gd name="connsiteX1" fmla="*/ 42975 w 2495663"/>
              <a:gd name="connsiteY1" fmla="*/ 2957537 h 3488907"/>
              <a:gd name="connsiteX2" fmla="*/ 1028812 w 2495663"/>
              <a:gd name="connsiteY2" fmla="*/ 193242 h 3488907"/>
              <a:gd name="connsiteX3" fmla="*/ 1446324 w 2495663"/>
              <a:gd name="connsiteY3" fmla="*/ 178954 h 3488907"/>
              <a:gd name="connsiteX4" fmla="*/ 2495663 w 2495663"/>
              <a:gd name="connsiteY4" fmla="*/ 3055131 h 3488907"/>
              <a:gd name="connsiteX5" fmla="*/ 2171813 w 2495663"/>
              <a:gd name="connsiteY5" fmla="*/ 3488891 h 3488907"/>
              <a:gd name="connsiteX6" fmla="*/ 345393 w 2495663"/>
              <a:gd name="connsiteY6" fmla="*/ 3488893 h 3488907"/>
              <a:gd name="connsiteX0" fmla="*/ 345393 w 2514449"/>
              <a:gd name="connsiteY0" fmla="*/ 3488893 h 3488907"/>
              <a:gd name="connsiteX1" fmla="*/ 42975 w 2514449"/>
              <a:gd name="connsiteY1" fmla="*/ 2957537 h 3488907"/>
              <a:gd name="connsiteX2" fmla="*/ 1028812 w 2514449"/>
              <a:gd name="connsiteY2" fmla="*/ 193242 h 3488907"/>
              <a:gd name="connsiteX3" fmla="*/ 1446324 w 2514449"/>
              <a:gd name="connsiteY3" fmla="*/ 178954 h 3488907"/>
              <a:gd name="connsiteX4" fmla="*/ 2495663 w 2514449"/>
              <a:gd name="connsiteY4" fmla="*/ 3055131 h 3488907"/>
              <a:gd name="connsiteX5" fmla="*/ 2171813 w 2514449"/>
              <a:gd name="connsiteY5" fmla="*/ 3488891 h 3488907"/>
              <a:gd name="connsiteX6" fmla="*/ 345393 w 2514449"/>
              <a:gd name="connsiteY6" fmla="*/ 3488893 h 3488907"/>
              <a:gd name="connsiteX0" fmla="*/ 345393 w 2521422"/>
              <a:gd name="connsiteY0" fmla="*/ 3488893 h 3488907"/>
              <a:gd name="connsiteX1" fmla="*/ 42975 w 2521422"/>
              <a:gd name="connsiteY1" fmla="*/ 2957537 h 3488907"/>
              <a:gd name="connsiteX2" fmla="*/ 1028812 w 2521422"/>
              <a:gd name="connsiteY2" fmla="*/ 193242 h 3488907"/>
              <a:gd name="connsiteX3" fmla="*/ 1446324 w 2521422"/>
              <a:gd name="connsiteY3" fmla="*/ 178954 h 3488907"/>
              <a:gd name="connsiteX4" fmla="*/ 2495663 w 2521422"/>
              <a:gd name="connsiteY4" fmla="*/ 3055131 h 3488907"/>
              <a:gd name="connsiteX5" fmla="*/ 2241663 w 2521422"/>
              <a:gd name="connsiteY5" fmla="*/ 3488891 h 3488907"/>
              <a:gd name="connsiteX6" fmla="*/ 345393 w 2521422"/>
              <a:gd name="connsiteY6" fmla="*/ 3488893 h 348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1422" h="3488907">
                <a:moveTo>
                  <a:pt x="345393" y="3488893"/>
                </a:moveTo>
                <a:cubicBezTo>
                  <a:pt x="65993" y="3490699"/>
                  <a:pt x="-77675" y="3319004"/>
                  <a:pt x="42975" y="2957537"/>
                </a:cubicBezTo>
                <a:lnTo>
                  <a:pt x="1028812" y="193242"/>
                </a:lnTo>
                <a:cubicBezTo>
                  <a:pt x="1098139" y="14906"/>
                  <a:pt x="1315097" y="-126913"/>
                  <a:pt x="1446324" y="178954"/>
                </a:cubicBezTo>
                <a:lnTo>
                  <a:pt x="2495663" y="3055131"/>
                </a:lnTo>
                <a:cubicBezTo>
                  <a:pt x="2571863" y="3286470"/>
                  <a:pt x="2476613" y="3481662"/>
                  <a:pt x="2241663" y="3488891"/>
                </a:cubicBezTo>
                <a:lnTo>
                  <a:pt x="345393" y="3488893"/>
                </a:lnTo>
                <a:close/>
              </a:path>
            </a:pathLst>
          </a:custGeom>
          <a:solidFill>
            <a:schemeClr val="accent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76564" tIns="38281" rIns="76564" bIns="38281" numCol="1" rtlCol="0" anchor="ctr" anchorCtr="0" compatLnSpc="1">
            <a:prstTxWarp prst="textNoShape">
              <a:avLst/>
            </a:prstTxWarp>
          </a:bodyPr>
          <a:lstStyle/>
          <a:p>
            <a:pPr algn="ctr" defTabSz="574198" eaLnBrk="0" hangingPunct="0">
              <a:defRPr/>
            </a:pPr>
            <a:endParaRPr lang="en-US" sz="1200" kern="0" dirty="0">
              <a:solidFill>
                <a:prstClr val="black"/>
              </a:solidFill>
              <a:latin typeface="+mj-lt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3763" y="1288397"/>
            <a:ext cx="1889821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324">
              <a:lnSpc>
                <a:spcPts val="2800"/>
              </a:lnSpc>
              <a:defRPr sz="2400" b="1" spc="-100">
                <a:solidFill>
                  <a:srgbClr val="0B9DBF"/>
                </a:solidFill>
                <a:latin typeface="Calibri" panose="020F0502020204030204" pitchFamily="34" charset="0"/>
              </a:defRPr>
            </a:lvl1pPr>
            <a:lvl2pPr marL="457162" defTabSz="914324"/>
            <a:lvl3pPr marL="914324" defTabSz="914324"/>
            <a:lvl4pPr marL="1371486" defTabSz="914324"/>
            <a:lvl5pPr marL="1828648" defTabSz="914324"/>
            <a:lvl6pPr marL="2285810" defTabSz="914324"/>
            <a:lvl7pPr marL="2742972" defTabSz="914324"/>
            <a:lvl8pPr marL="3200133" defTabSz="914324"/>
            <a:lvl9pPr marL="3657296" defTabSz="914324"/>
          </a:lstStyle>
          <a:p>
            <a:pPr algn="ctr" defTabSz="574150">
              <a:lnSpc>
                <a:spcPts val="1759"/>
              </a:lnSpc>
              <a:defRPr/>
            </a:pPr>
            <a:r>
              <a:rPr lang="en-US" sz="2000" kern="0" spc="-63" dirty="0" smtClean="0">
                <a:solidFill>
                  <a:srgbClr val="FFFFFF"/>
                </a:solidFill>
                <a:latin typeface="+mj-lt"/>
                <a:cs typeface="Arial" charset="0"/>
              </a:rPr>
              <a:t>Smart</a:t>
            </a:r>
          </a:p>
          <a:p>
            <a:pPr algn="ctr" defTabSz="574150">
              <a:lnSpc>
                <a:spcPts val="1759"/>
              </a:lnSpc>
              <a:defRPr/>
            </a:pPr>
            <a:r>
              <a:rPr lang="en-US" sz="2000" kern="0" spc="-63" dirty="0" smtClean="0">
                <a:solidFill>
                  <a:srgbClr val="FFFFFF"/>
                </a:solidFill>
                <a:latin typeface="+mj-lt"/>
                <a:cs typeface="Arial" charset="0"/>
              </a:rPr>
              <a:t>Products</a:t>
            </a:r>
            <a:endParaRPr lang="en-US" sz="2000" kern="0" spc="-63" dirty="0">
              <a:solidFill>
                <a:srgbClr val="FFFFFF"/>
              </a:solidFill>
              <a:latin typeface="+mj-lt"/>
              <a:cs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267492" y="1260449"/>
            <a:ext cx="1670640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14324">
              <a:lnSpc>
                <a:spcPts val="2800"/>
              </a:lnSpc>
              <a:defRPr sz="2400" b="1" spc="-100">
                <a:solidFill>
                  <a:srgbClr val="0B9DBF"/>
                </a:solidFill>
                <a:latin typeface="Calibri" panose="020F0502020204030204" pitchFamily="34" charset="0"/>
              </a:defRPr>
            </a:lvl1pPr>
            <a:lvl2pPr marL="457162" defTabSz="914324"/>
            <a:lvl3pPr marL="914324" defTabSz="914324"/>
            <a:lvl4pPr marL="1371486" defTabSz="914324"/>
            <a:lvl5pPr marL="1828648" defTabSz="914324"/>
            <a:lvl6pPr marL="2285810" defTabSz="914324"/>
            <a:lvl7pPr marL="2742972" defTabSz="914324"/>
            <a:lvl8pPr marL="3200133" defTabSz="914324"/>
            <a:lvl9pPr marL="3657296" defTabSz="914324"/>
          </a:lstStyle>
          <a:p>
            <a:pPr algn="ctr" defTabSz="574150">
              <a:lnSpc>
                <a:spcPts val="1759"/>
              </a:lnSpc>
              <a:defRPr/>
            </a:pPr>
            <a:r>
              <a:rPr lang="en-US" sz="2000" kern="0" spc="-63" dirty="0" smtClean="0">
                <a:solidFill>
                  <a:srgbClr val="FFFFFF"/>
                </a:solidFill>
                <a:latin typeface="+mj-lt"/>
                <a:cs typeface="Arial" charset="0"/>
              </a:rPr>
              <a:t>Smart</a:t>
            </a:r>
          </a:p>
          <a:p>
            <a:pPr algn="ctr" defTabSz="574150">
              <a:lnSpc>
                <a:spcPts val="1759"/>
              </a:lnSpc>
              <a:defRPr/>
            </a:pPr>
            <a:r>
              <a:rPr lang="en-US" sz="2000" kern="0" spc="-63" dirty="0" smtClean="0">
                <a:solidFill>
                  <a:srgbClr val="FFFFFF"/>
                </a:solidFill>
                <a:latin typeface="+mj-lt"/>
                <a:cs typeface="Arial" charset="0"/>
              </a:rPr>
              <a:t> </a:t>
            </a:r>
            <a:r>
              <a:rPr lang="en-US" sz="2000" kern="0" spc="-63" dirty="0">
                <a:solidFill>
                  <a:srgbClr val="FFFFFF"/>
                </a:solidFill>
                <a:latin typeface="+mj-lt"/>
                <a:cs typeface="Arial" charset="0"/>
              </a:rPr>
              <a:t>Processes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418533" y="1814654"/>
            <a:ext cx="2337783" cy="210052"/>
          </a:xfrm>
          <a:prstGeom prst="rect">
            <a:avLst/>
          </a:prstGeom>
          <a:noFill/>
        </p:spPr>
        <p:txBody>
          <a:bodyPr wrap="square" lIns="90281" tIns="45141" rIns="90281" bIns="45141" rtlCol="0">
            <a:spAutoFit/>
          </a:bodyPr>
          <a:lstStyle/>
          <a:p>
            <a:pPr algn="ctr" defTabSz="609358"/>
            <a:r>
              <a:rPr lang="en-US" sz="800" dirty="0" smtClean="0">
                <a:solidFill>
                  <a:srgbClr val="FFFFFF"/>
                </a:solidFill>
                <a:latin typeface="+mj-lt"/>
                <a:cs typeface="Arial" charset="0"/>
              </a:rPr>
              <a:t>Applied Intelligence</a:t>
            </a:r>
            <a:endParaRPr lang="en-US" sz="800" dirty="0">
              <a:solidFill>
                <a:srgbClr val="FFFFFF"/>
              </a:solidFill>
              <a:latin typeface="+mj-lt"/>
              <a:cs typeface="Arial" charset="0"/>
            </a:endParaRPr>
          </a:p>
        </p:txBody>
      </p:sp>
      <p:sp>
        <p:nvSpPr>
          <p:cNvPr id="4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874" y="247696"/>
            <a:ext cx="9133836" cy="455444"/>
          </a:xfrm>
        </p:spPr>
        <p:txBody>
          <a:bodyPr>
            <a:noAutofit/>
          </a:bodyPr>
          <a:lstStyle/>
          <a:p>
            <a:r>
              <a:rPr lang="en-US" sz="2000" dirty="0" smtClean="0"/>
              <a:t>Smart products and smart processes are being leveraged to create exceptional customer experiences, drive growth, and improve efficiency.</a:t>
            </a:r>
            <a:endParaRPr lang="en-US" sz="2000" dirty="0"/>
          </a:p>
        </p:txBody>
      </p:sp>
      <p:sp>
        <p:nvSpPr>
          <p:cNvPr id="45" name="Hexagon 44"/>
          <p:cNvSpPr/>
          <p:nvPr/>
        </p:nvSpPr>
        <p:spPr bwMode="auto">
          <a:xfrm>
            <a:off x="5336867" y="1168953"/>
            <a:ext cx="1554480" cy="731520"/>
          </a:xfrm>
          <a:prstGeom prst="hexagon">
            <a:avLst/>
          </a:prstGeom>
          <a:solidFill>
            <a:schemeClr val="accent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76564" tIns="38281" rIns="76564" bIns="38281" numCol="1" rtlCol="0" anchor="ctr" anchorCtr="0" compatLnSpc="1">
            <a:prstTxWarp prst="textNoShape">
              <a:avLst/>
            </a:prstTxWarp>
          </a:bodyPr>
          <a:lstStyle/>
          <a:p>
            <a:pPr algn="ctr" defTabSz="574198" eaLnBrk="0" hangingPunct="0">
              <a:defRPr/>
            </a:pPr>
            <a:r>
              <a:rPr lang="en-US" sz="1400" kern="0" dirty="0">
                <a:solidFill>
                  <a:schemeClr val="bg2"/>
                </a:solidFill>
                <a:cs typeface="Arial" charset="0"/>
              </a:rPr>
              <a:t>Operational Efficiencies</a:t>
            </a:r>
          </a:p>
        </p:txBody>
      </p:sp>
      <p:sp>
        <p:nvSpPr>
          <p:cNvPr id="46" name="Hexagon 45"/>
          <p:cNvSpPr/>
          <p:nvPr/>
        </p:nvSpPr>
        <p:spPr bwMode="auto">
          <a:xfrm>
            <a:off x="3991132" y="1168953"/>
            <a:ext cx="1372506" cy="731520"/>
          </a:xfrm>
          <a:prstGeom prst="hexagon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76564" tIns="38281" rIns="76564" bIns="38281" numCol="1" rtlCol="0" anchor="ctr" anchorCtr="0" compatLnSpc="1">
            <a:prstTxWarp prst="textNoShape">
              <a:avLst/>
            </a:prstTxWarp>
          </a:bodyPr>
          <a:lstStyle/>
          <a:p>
            <a:pPr algn="ctr" defTabSz="574198" eaLnBrk="0" hangingPunct="0">
              <a:defRPr/>
            </a:pPr>
            <a:r>
              <a:rPr lang="en-US" sz="1400" kern="0" dirty="0" smtClean="0">
                <a:solidFill>
                  <a:schemeClr val="bg2"/>
                </a:solidFill>
                <a:latin typeface="+mj-lt"/>
                <a:cs typeface="Arial" charset="0"/>
              </a:rPr>
              <a:t>Revenue Growth</a:t>
            </a:r>
            <a:endParaRPr lang="en-US" sz="1400" kern="0" dirty="0">
              <a:solidFill>
                <a:schemeClr val="bg2"/>
              </a:solidFill>
              <a:latin typeface="+mj-lt"/>
              <a:cs typeface="Arial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35106" y="3391105"/>
            <a:ext cx="7682753" cy="0"/>
          </a:xfrm>
          <a:prstGeom prst="straightConnector1">
            <a:avLst/>
          </a:prstGeom>
          <a:ln w="66675">
            <a:solidFill>
              <a:schemeClr val="tx2">
                <a:lumMod val="25000"/>
                <a:lumOff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9133" y="4120642"/>
            <a:ext cx="2825055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Make </a:t>
            </a:r>
            <a:r>
              <a:rPr lang="en-US" sz="1600" i="1" dirty="0" smtClean="0">
                <a:solidFill>
                  <a:schemeClr val="accent1"/>
                </a:solidFill>
              </a:rPr>
              <a:t>things</a:t>
            </a:r>
            <a:r>
              <a:rPr lang="en-US" sz="1600" dirty="0" smtClean="0">
                <a:solidFill>
                  <a:schemeClr val="accent1"/>
                </a:solidFill>
              </a:rPr>
              <a:t> better, faster, cheaper, </a:t>
            </a:r>
            <a:r>
              <a:rPr lang="en-US" sz="1600" u="sng" dirty="0" smtClean="0">
                <a:solidFill>
                  <a:schemeClr val="accent1"/>
                </a:solidFill>
              </a:rPr>
              <a:t>smarte</a:t>
            </a:r>
            <a:r>
              <a:rPr lang="is-IS" sz="1600" u="sng" dirty="0" smtClean="0">
                <a:solidFill>
                  <a:schemeClr val="accent1"/>
                </a:solidFill>
              </a:rPr>
              <a:t>r</a:t>
            </a:r>
            <a:r>
              <a:rPr lang="is-IS" sz="1600" dirty="0" smtClean="0">
                <a:solidFill>
                  <a:schemeClr val="accent1"/>
                </a:solidFill>
              </a:rPr>
              <a:t>  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22811" y="4120642"/>
            <a:ext cx="2701543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rgbClr val="58B690"/>
                </a:solidFill>
              </a:rPr>
              <a:t>Make </a:t>
            </a:r>
            <a:r>
              <a:rPr lang="en-US" sz="1600" i="1" dirty="0" smtClean="0">
                <a:solidFill>
                  <a:srgbClr val="58B690"/>
                </a:solidFill>
              </a:rPr>
              <a:t>connected systems</a:t>
            </a:r>
            <a:r>
              <a:rPr lang="en-US" sz="1600" dirty="0" smtClean="0">
                <a:solidFill>
                  <a:srgbClr val="58B690"/>
                </a:solidFill>
              </a:rPr>
              <a:t> for </a:t>
            </a:r>
            <a:r>
              <a:rPr lang="en-US" sz="1600" b="1" dirty="0" smtClean="0">
                <a:solidFill>
                  <a:srgbClr val="58B690"/>
                </a:solidFill>
              </a:rPr>
              <a:t>industrial</a:t>
            </a:r>
            <a:r>
              <a:rPr lang="en-US" sz="1600" dirty="0" smtClean="0">
                <a:solidFill>
                  <a:srgbClr val="58B690"/>
                </a:solidFill>
              </a:rPr>
              <a:t> settings</a:t>
            </a:r>
            <a:endParaRPr lang="en-US" sz="1600" dirty="0">
              <a:solidFill>
                <a:srgbClr val="58B69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92978" y="4120642"/>
            <a:ext cx="2945296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Make </a:t>
            </a:r>
            <a:r>
              <a:rPr lang="en-US" sz="1600" i="1" dirty="0" smtClean="0">
                <a:solidFill>
                  <a:schemeClr val="accent2"/>
                </a:solidFill>
              </a:rPr>
              <a:t>connected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i="1" dirty="0" smtClean="0">
                <a:solidFill>
                  <a:schemeClr val="accent2"/>
                </a:solidFill>
              </a:rPr>
              <a:t>systems</a:t>
            </a:r>
            <a:r>
              <a:rPr lang="en-US" sz="1600" dirty="0" smtClean="0">
                <a:solidFill>
                  <a:schemeClr val="accent2"/>
                </a:solidFill>
              </a:rPr>
              <a:t> for </a:t>
            </a:r>
            <a:r>
              <a:rPr lang="en-US" sz="1600" b="1" dirty="0" smtClean="0">
                <a:solidFill>
                  <a:schemeClr val="accent2"/>
                </a:solidFill>
              </a:rPr>
              <a:t>commercial</a:t>
            </a:r>
            <a:r>
              <a:rPr lang="en-US" sz="1600" dirty="0" smtClean="0">
                <a:solidFill>
                  <a:schemeClr val="accent2"/>
                </a:solidFill>
              </a:rPr>
              <a:t> settings.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312742" y="2754156"/>
            <a:ext cx="1360974" cy="1360978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Intelligent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Product 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Engineering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18754" y="2799045"/>
            <a:ext cx="1360974" cy="1360978"/>
          </a:xfrm>
          <a:prstGeom prst="ellipse">
            <a:avLst/>
          </a:prstGeom>
          <a:solidFill>
            <a:srgbClr val="58B690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Industrial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Operations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611104" y="2799045"/>
            <a:ext cx="1360974" cy="1360978"/>
          </a:xfrm>
          <a:prstGeom prst="ellipse">
            <a:avLst/>
          </a:prstGeom>
          <a:solidFill>
            <a:srgbClr val="92D050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Commercial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Operations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54188" y="2563629"/>
            <a:ext cx="2701543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58B690"/>
                </a:solidFill>
              </a:rPr>
              <a:t>Industrial Internet of Things (IIoT)</a:t>
            </a:r>
            <a:endParaRPr lang="en-US" sz="1200" i="1" dirty="0">
              <a:solidFill>
                <a:srgbClr val="58B69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24354" y="2563629"/>
            <a:ext cx="2945296" cy="276999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accent2"/>
                </a:solidFill>
              </a:rPr>
              <a:t>Internet of Things (IoT)</a:t>
            </a:r>
            <a:endParaRPr lang="en-US" sz="1200" i="1" dirty="0">
              <a:solidFill>
                <a:schemeClr val="accent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29133" y="2407929"/>
            <a:ext cx="8409141" cy="0"/>
          </a:xfrm>
          <a:prstGeom prst="line">
            <a:avLst/>
          </a:prstGeom>
          <a:ln>
            <a:solidFill>
              <a:srgbClr val="A5002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6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6738" y="200070"/>
            <a:ext cx="8859959" cy="657513"/>
          </a:xfrm>
        </p:spPr>
        <p:txBody>
          <a:bodyPr/>
          <a:lstStyle/>
          <a:p>
            <a:r>
              <a:rPr lang="en-US" sz="2000" dirty="0" smtClean="0"/>
              <a:t>We are helping leading companies obtain value from their intelligent device initiatives. Many of these situations are applicable to Insurance.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1081" y="1257505"/>
            <a:ext cx="8730410" cy="30320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55567" y="894045"/>
            <a:ext cx="914400" cy="73152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Product 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Engineering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28254" y="894045"/>
            <a:ext cx="914400" cy="731520"/>
          </a:xfrm>
          <a:prstGeom prst="ellipse">
            <a:avLst/>
          </a:prstGeom>
          <a:solidFill>
            <a:srgbClr val="58B690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Industrial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Operations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63504" y="894045"/>
            <a:ext cx="914400" cy="731520"/>
          </a:xfrm>
          <a:prstGeom prst="ellipse">
            <a:avLst/>
          </a:prstGeom>
          <a:solidFill>
            <a:srgbClr val="92D050"/>
          </a:solidFill>
        </p:spPr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Commercial</a:t>
            </a:r>
          </a:p>
          <a:p>
            <a:pPr algn="ctr"/>
            <a:r>
              <a:rPr lang="en-US" sz="1100" b="1" dirty="0" smtClean="0">
                <a:solidFill>
                  <a:schemeClr val="bg1"/>
                </a:solidFill>
              </a:rPr>
              <a:t>Operations</a:t>
            </a:r>
            <a:endParaRPr lang="en-US" sz="11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667858"/>
              </p:ext>
            </p:extLst>
          </p:nvPr>
        </p:nvGraphicFramePr>
        <p:xfrm>
          <a:off x="245942" y="1676400"/>
          <a:ext cx="2516308" cy="2990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154"/>
                <a:gridCol w="1258154"/>
              </a:tblGrid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232761"/>
              </p:ext>
            </p:extLst>
          </p:nvPr>
        </p:nvGraphicFramePr>
        <p:xfrm>
          <a:off x="2899579" y="1676400"/>
          <a:ext cx="2501096" cy="2990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548"/>
                <a:gridCol w="1250548"/>
              </a:tblGrid>
              <a:tr h="74771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19525"/>
              </p:ext>
            </p:extLst>
          </p:nvPr>
        </p:nvGraphicFramePr>
        <p:xfrm>
          <a:off x="5534025" y="1666875"/>
          <a:ext cx="3476626" cy="2990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625"/>
                <a:gridCol w="1152525"/>
                <a:gridCol w="1133476"/>
              </a:tblGrid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77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770815"/>
            <a:ext cx="950792" cy="234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9208" y="1714591"/>
            <a:ext cx="889988" cy="346508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7" name="Picture 16" descr="https://upload.wikimedia.org/wikipedia/commons/thumb/c/c9/Intel-logo.svg/1280px-Intel-logo.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" y="2466814"/>
            <a:ext cx="701101" cy="37126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6525" y="2518567"/>
            <a:ext cx="902292" cy="271802"/>
          </a:xfrm>
          <a:prstGeom prst="rect">
            <a:avLst/>
          </a:prstGeom>
        </p:spPr>
      </p:pic>
      <p:pic>
        <p:nvPicPr>
          <p:cNvPr id="19" name="image38.tif"/>
          <p:cNvPicPr/>
          <p:nvPr/>
        </p:nvPicPr>
        <p:blipFill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169919"/>
            <a:ext cx="415726" cy="333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39.tif"/>
          <p:cNvPicPr/>
          <p:nvPr/>
        </p:nvPicPr>
        <p:blipFill>
          <a:blip r:embed="rId7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67" y="3263163"/>
            <a:ext cx="561585" cy="235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392" y="3946630"/>
            <a:ext cx="621125" cy="26067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386" y="3946630"/>
            <a:ext cx="438570" cy="3289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401" y="3222594"/>
            <a:ext cx="760539" cy="3162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814" y="1730431"/>
            <a:ext cx="513440" cy="2181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467" y="2524243"/>
            <a:ext cx="735034" cy="2223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520" y="1749842"/>
            <a:ext cx="531878" cy="333156"/>
          </a:xfrm>
          <a:prstGeom prst="rect">
            <a:avLst/>
          </a:prstGeom>
        </p:spPr>
      </p:pic>
      <p:sp>
        <p:nvSpPr>
          <p:cNvPr id="28" name="AutoShape 2" descr="Image result for novart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3310" y="2495284"/>
            <a:ext cx="1140730" cy="18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912" y="3179444"/>
            <a:ext cx="721344" cy="4343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702" y="3178982"/>
            <a:ext cx="586956" cy="4238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2762" y="3936934"/>
            <a:ext cx="1023117" cy="3719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4312" y="3169399"/>
            <a:ext cx="589767" cy="37376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885" y="2457288"/>
            <a:ext cx="959501" cy="266405"/>
          </a:xfrm>
          <a:prstGeom prst="rect">
            <a:avLst/>
          </a:prstGeom>
        </p:spPr>
      </p:pic>
      <p:pic>
        <p:nvPicPr>
          <p:cNvPr id="35" name="Picture 2" descr="C:\Users\322427\Pictures\images.png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7226" y="1787942"/>
            <a:ext cx="933890" cy="22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7175" y="1777644"/>
            <a:ext cx="1084316" cy="2030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2103" y="2448452"/>
            <a:ext cx="597579" cy="2998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050" y="1733642"/>
            <a:ext cx="794661" cy="32429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2045" y="3194667"/>
            <a:ext cx="478375" cy="39243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650" y="2552434"/>
            <a:ext cx="1125222" cy="1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0" r="986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000" t="18425" r="8500" b="17852"/>
          <a:stretch/>
        </p:blipFill>
        <p:spPr>
          <a:xfrm>
            <a:off x="4296444" y="3927547"/>
            <a:ext cx="904735" cy="31323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9774" y="3195751"/>
            <a:ext cx="585779" cy="43450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3" name="Picture 8" descr="Image result for 7-eleven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7375" y="3982065"/>
            <a:ext cx="993250" cy="17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322427\Pictures\images.png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7505" y="4010640"/>
            <a:ext cx="845263" cy="1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680" y="3981289"/>
            <a:ext cx="668357" cy="3092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5512060" y="3586644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Monitor connected </a:t>
            </a:r>
            <a:r>
              <a:rPr lang="en-US" sz="800" b="1" dirty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Nutrition </a:t>
            </a: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Pumps 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00866" y="2099111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</a:t>
            </a: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655873" y="2013386"/>
            <a:ext cx="1287976" cy="461673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Stores - Monitor and prevent food wastage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815491" y="2003949"/>
            <a:ext cx="1297019" cy="461673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Products – Asset tracking &amp; Maintenance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00866" y="2776917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Vending Solution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60625" y="2782530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Next Gen Telematics Platform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791908" y="2786442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Washrooms &amp; MES Rollout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60625" y="3567387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Teen Driver Monitoring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751116" y="4291891"/>
            <a:ext cx="1392884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Autonomous Factory </a:t>
            </a:r>
            <a:r>
              <a:rPr lang="en-US" sz="800" b="1" dirty="0" err="1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Blockchain</a:t>
            </a: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3D Printing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97894" y="4246521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Fountain Machines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22524" y="4271769"/>
            <a:ext cx="1321325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Drilling Engineering Analytics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785514" y="3569797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AR Based Field Service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913915" y="2066131"/>
            <a:ext cx="122953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800" b="1" dirty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Unified MOM/ </a:t>
            </a:r>
            <a:r>
              <a:rPr lang="en-US" sz="800" b="1" dirty="0" err="1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ONEPlant</a:t>
            </a:r>
            <a:r>
              <a:rPr lang="en-US" sz="800" b="1" dirty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/ Maximo + Smart Purifier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141411" y="2104231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Industrial </a:t>
            </a:r>
            <a:r>
              <a:rPr lang="en-US" sz="800" b="1" dirty="0" err="1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IoT</a:t>
            </a: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MES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875815" y="2847997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Managed Services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86302" y="2790847"/>
            <a:ext cx="1354441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Manufacturing IT standardization &amp; QMS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90228" y="3590242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Managed Services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143453" y="3585186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err="1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Shopfloor</a:t>
            </a: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Track &amp; Trace with RFID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59612" y="4315346"/>
            <a:ext cx="1345664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Monitor and optimize equipment performance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51189" y="4296296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Submersible Pump Operations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93675" y="2046454"/>
            <a:ext cx="1340061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Generator &amp; Glucose Meter, F/SOTA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54846" y="2075029"/>
            <a:ext cx="1351275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Next Generation Connected Car Platform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1081" y="2892671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Shelf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86222" y="2857715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Remote monitoring and diagnostics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502902" y="3571999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 HVAC Engineering Services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31081" y="3559755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Cars + Wearable + Alexa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08948" y="4279501"/>
            <a:ext cx="1229538" cy="33856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Connected Home Automation Testing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470514" y="4296296"/>
            <a:ext cx="1229538" cy="215452"/>
          </a:xfrm>
          <a:prstGeom prst="rect">
            <a:avLst/>
          </a:prstGeom>
        </p:spPr>
        <p:txBody>
          <a:bodyPr wrap="square" lIns="91446" tIns="45724" rIns="91446" bIns="45724">
            <a:spAutoFit/>
          </a:bodyPr>
          <a:lstStyle/>
          <a:p>
            <a:pPr algn="ctr" defTabSz="914272">
              <a:defRPr/>
            </a:pPr>
            <a:r>
              <a:rPr lang="en-US" sz="800" b="1" dirty="0" smtClean="0">
                <a:solidFill>
                  <a:srgbClr val="29314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Product Engineering</a:t>
            </a:r>
            <a:endParaRPr lang="en-US" sz="800" b="1" dirty="0">
              <a:solidFill>
                <a:srgbClr val="293147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2818665" y="1257505"/>
            <a:ext cx="0" cy="346690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59793" y="1287825"/>
            <a:ext cx="0" cy="33794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mybroadband.co.za/news/wp-content/uploads/2014/11/Mathematics-technical-complexity-complex-m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450420"/>
            <a:ext cx="9144000" cy="514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39649" y="4728848"/>
            <a:ext cx="539195" cy="375771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6FEDF1D2-EA2E-4FEF-B17C-9149FA7E909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071990"/>
            <a:ext cx="9142413" cy="1197403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34000">
                <a:schemeClr val="accent4">
                  <a:alpha val="33000"/>
                </a:schemeClr>
              </a:gs>
              <a:gs pos="100000">
                <a:schemeClr val="accent3"/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480" tIns="0" rIns="0" bIns="0" rtlCol="0" anchor="ctr"/>
          <a:lstStyle/>
          <a:p>
            <a:pPr algn="ctr" defTabSz="457200">
              <a:lnSpc>
                <a:spcPct val="90000"/>
              </a:lnSpc>
              <a:buClr>
                <a:srgbClr val="C81524"/>
              </a:buClr>
              <a:buSzPct val="75000"/>
              <a:defRPr/>
            </a:pPr>
            <a:r>
              <a:rPr lang="en-US" sz="4800" dirty="0" smtClean="0">
                <a:solidFill>
                  <a:srgbClr val="FFFFFF"/>
                </a:solidFill>
                <a:ea typeface="MS PGothic" pitchFamily="34" charset="-128"/>
                <a:sym typeface="Helvetica 55 Roman" charset="0"/>
              </a:rPr>
              <a:t>Connected Home Ecosystem</a:t>
            </a:r>
            <a:endParaRPr lang="en-US" sz="4800" dirty="0">
              <a:solidFill>
                <a:srgbClr val="FFFFFF"/>
              </a:solidFill>
              <a:ea typeface="MS PGothic" pitchFamily="34" charset="-128"/>
              <a:sym typeface="Helvetica 55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Winners in tomorrow’s world will </a:t>
            </a:r>
            <a:r>
              <a:rPr lang="en-US" sz="1800" dirty="0" smtClean="0"/>
              <a:t>become more relevant to policyholders by evolving </a:t>
            </a:r>
            <a:r>
              <a:rPr lang="en-US" sz="1800" dirty="0"/>
              <a:t>from </a:t>
            </a:r>
            <a:r>
              <a:rPr lang="en-US" sz="1800" dirty="0" smtClean="0"/>
              <a:t>the traditional, product-centric </a:t>
            </a:r>
            <a:r>
              <a:rPr lang="en-US" sz="1800" dirty="0"/>
              <a:t>model </a:t>
            </a:r>
            <a:r>
              <a:rPr lang="en-US" sz="1800" dirty="0" smtClean="0"/>
              <a:t>to orchestrating </a:t>
            </a:r>
            <a:r>
              <a:rPr lang="en-US" sz="1800" dirty="0"/>
              <a:t>an ecosystem </a:t>
            </a:r>
            <a:r>
              <a:rPr lang="en-US" sz="1800" dirty="0" smtClean="0"/>
              <a:t>of value-added products and services around </a:t>
            </a:r>
            <a:r>
              <a:rPr lang="en-US" sz="1800" dirty="0"/>
              <a:t>their connected </a:t>
            </a:r>
            <a:r>
              <a:rPr lang="en-US" sz="1800" dirty="0" smtClean="0"/>
              <a:t>lives.</a:t>
            </a:r>
            <a:endParaRPr lang="en-US" sz="1800" dirty="0"/>
          </a:p>
        </p:txBody>
      </p:sp>
      <p:sp>
        <p:nvSpPr>
          <p:cNvPr id="63" name="Rectangle 62"/>
          <p:cNvSpPr/>
          <p:nvPr/>
        </p:nvSpPr>
        <p:spPr>
          <a:xfrm>
            <a:off x="4157103" y="1264392"/>
            <a:ext cx="45045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Consumer-Centric Model</a:t>
            </a:r>
          </a:p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Insurers </a:t>
            </a:r>
            <a:r>
              <a:rPr lang="en-US" sz="1100" u="sng" dirty="0" smtClean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orchestrate</a:t>
            </a:r>
            <a:r>
              <a:rPr lang="en-US" sz="1100" dirty="0" smtClean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 an ecosystem of value-added products and services designed to “protect vs reimburse” in a connected world</a:t>
            </a:r>
            <a:endParaRPr lang="en-US" sz="1100" dirty="0">
              <a:solidFill>
                <a:schemeClr val="accent4">
                  <a:lumMod val="75000"/>
                </a:schemeClr>
              </a:solidFill>
              <a:latin typeface="Rockwell" panose="02060603020205020403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8235" y="1264392"/>
            <a:ext cx="30571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u="sng" dirty="0" smtClean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Traditional Product-Centric Model </a:t>
            </a:r>
            <a:r>
              <a:rPr lang="en-US" sz="1100" dirty="0" smtClean="0">
                <a:solidFill>
                  <a:schemeClr val="accent4">
                    <a:lumMod val="75000"/>
                  </a:schemeClr>
                </a:solidFill>
                <a:latin typeface="Rockwell" panose="02060603020205020403" pitchFamily="18" charset="0"/>
                <a:ea typeface="Segoe UI" panose="020B0502040204020203" pitchFamily="34" charset="0"/>
                <a:cs typeface="Segoe UI" panose="020B0502040204020203" pitchFamily="34" charset="0"/>
              </a:rPr>
              <a:t>Insurers sell individual products designed to “reimburse” after a loss</a:t>
            </a:r>
            <a:endParaRPr lang="en-US" sz="1100" dirty="0">
              <a:solidFill>
                <a:schemeClr val="accent4">
                  <a:lumMod val="75000"/>
                </a:schemeClr>
              </a:solidFill>
              <a:latin typeface="Rockwell" panose="02060603020205020403" pitchFamily="18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Isosceles Triangle 65"/>
          <p:cNvSpPr/>
          <p:nvPr/>
        </p:nvSpPr>
        <p:spPr>
          <a:xfrm rot="5400000">
            <a:off x="2718533" y="2815934"/>
            <a:ext cx="1816779" cy="251054"/>
          </a:xfrm>
          <a:prstGeom prst="triangl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TextBox 81"/>
          <p:cNvSpPr txBox="1"/>
          <p:nvPr/>
        </p:nvSpPr>
        <p:spPr>
          <a:xfrm>
            <a:off x="609578" y="3439463"/>
            <a:ext cx="846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209355" y="3410537"/>
            <a:ext cx="846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</a:t>
            </a: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3917" y="3188089"/>
            <a:ext cx="846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Automobile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575" y="2232795"/>
            <a:ext cx="497844" cy="469121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326125" y="2701916"/>
            <a:ext cx="1003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22940" y="3130940"/>
            <a:ext cx="846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Liability </a:t>
            </a: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430264" y="3478615"/>
            <a:ext cx="846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endParaRPr lang="en-US" sz="800" b="1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784095" y="2946307"/>
            <a:ext cx="570862" cy="190411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187417" y="3051036"/>
            <a:ext cx="405246" cy="32813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1832557" y="3028719"/>
            <a:ext cx="507" cy="427578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2135149" y="3022712"/>
            <a:ext cx="300386" cy="310789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2366492" y="2933392"/>
            <a:ext cx="567093" cy="189807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010301" y="2022849"/>
            <a:ext cx="5067358" cy="183379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50C8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948266" y="2422514"/>
            <a:ext cx="3229084" cy="94370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B9D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5996847" y="2709782"/>
            <a:ext cx="1076619" cy="2826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172203" y="2697277"/>
            <a:ext cx="544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</a:t>
            </a:r>
            <a:endParaRPr lang="en-US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68491" y="2671853"/>
            <a:ext cx="616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endParaRPr lang="en-US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66854" y="3002564"/>
            <a:ext cx="5927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  <a:endParaRPr lang="en-US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59672" y="3013658"/>
            <a:ext cx="692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endParaRPr lang="en-US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598504" y="2405033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Connected Life</a:t>
            </a:r>
            <a:endParaRPr lang="en-US" sz="1200" b="1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687752" y="3146334"/>
            <a:ext cx="1252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Providers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55841" y="2643422"/>
            <a:ext cx="733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173533" y="3156136"/>
            <a:ext cx="1276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Medical Providers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561568" y="2282347"/>
            <a:ext cx="13568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Providers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434055" y="2279006"/>
            <a:ext cx="1091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Manufacturers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213547" y="2651591"/>
            <a:ext cx="755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359355" y="3456828"/>
            <a:ext cx="953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744290" y="3449797"/>
            <a:ext cx="1171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Utility Providers</a:t>
            </a:r>
            <a:endParaRPr lang="en-US" sz="10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65948" y="2033042"/>
            <a:ext cx="1762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u="sng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Ecosystem</a:t>
            </a:r>
            <a:endParaRPr lang="en-US" sz="1200" b="1" u="sng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5259" y="3947523"/>
            <a:ext cx="3980435" cy="692545"/>
          </a:xfrm>
          <a:prstGeom prst="rect">
            <a:avLst/>
          </a:prstGeom>
        </p:spPr>
      </p:pic>
      <p:pic>
        <p:nvPicPr>
          <p:cNvPr id="1028" name="Picture 4" descr="Image result for family icons for ppt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2346" y="2701083"/>
            <a:ext cx="294596" cy="2945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/>
          <p:cNvSpPr txBox="1"/>
          <p:nvPr/>
        </p:nvSpPr>
        <p:spPr>
          <a:xfrm>
            <a:off x="6300300" y="2729115"/>
            <a:ext cx="847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  <a:endParaRPr lang="en-US" sz="1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/>
          <p:cNvSpPr/>
          <p:nvPr/>
        </p:nvSpPr>
        <p:spPr bwMode="auto">
          <a:xfrm>
            <a:off x="2685537" y="995305"/>
            <a:ext cx="3554284" cy="3095072"/>
          </a:xfrm>
          <a:prstGeom prst="ellipse">
            <a:avLst/>
          </a:prstGeom>
          <a:noFill/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350" kern="0" dirty="0">
              <a:solidFill>
                <a:sysClr val="windowText" lastClr="000000"/>
              </a:solidFill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2176" y="247696"/>
            <a:ext cx="8450664" cy="540932"/>
          </a:xfrm>
        </p:spPr>
        <p:txBody>
          <a:bodyPr>
            <a:noAutofit/>
          </a:bodyPr>
          <a:lstStyle/>
          <a:p>
            <a:r>
              <a:rPr lang="en-US" sz="1800" dirty="0"/>
              <a:t>HomeOwner360 - Enabling </a:t>
            </a:r>
            <a:r>
              <a:rPr lang="en-US" sz="1800" dirty="0" smtClean="0"/>
              <a:t>a personalized </a:t>
            </a:r>
            <a:r>
              <a:rPr lang="en-US" sz="1800" dirty="0"/>
              <a:t>“360 degree” </a:t>
            </a:r>
            <a:r>
              <a:rPr lang="en-US" sz="1800" dirty="0" smtClean="0"/>
              <a:t>experience</a:t>
            </a:r>
            <a:endParaRPr lang="en-US" sz="1800" dirty="0"/>
          </a:p>
        </p:txBody>
      </p:sp>
      <p:sp>
        <p:nvSpPr>
          <p:cNvPr id="20" name="AutoShape 2" descr="Image result for customer experience icon"/>
          <p:cNvSpPr>
            <a:spLocks noChangeAspect="1" noChangeArrowheads="1"/>
          </p:cNvSpPr>
          <p:nvPr/>
        </p:nvSpPr>
        <p:spPr bwMode="auto">
          <a:xfrm>
            <a:off x="1259681" y="-3821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AutoShape 4" descr="Image result for customer experience icon"/>
          <p:cNvSpPr>
            <a:spLocks noChangeAspect="1" noChangeArrowheads="1"/>
          </p:cNvSpPr>
          <p:nvPr/>
        </p:nvSpPr>
        <p:spPr bwMode="auto">
          <a:xfrm>
            <a:off x="1373981" y="-2678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5" name="AutoShape 6" descr="Image result for customer experience icon"/>
          <p:cNvSpPr>
            <a:spLocks noChangeAspect="1" noChangeArrowheads="1"/>
          </p:cNvSpPr>
          <p:nvPr/>
        </p:nvSpPr>
        <p:spPr bwMode="auto">
          <a:xfrm>
            <a:off x="1488281" y="-153591"/>
            <a:ext cx="800100" cy="80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8" name="AutoShape 7" descr="Image result for sharing economy icon"/>
          <p:cNvSpPr>
            <a:spLocks noChangeAspect="1" noChangeArrowheads="1"/>
          </p:cNvSpPr>
          <p:nvPr/>
        </p:nvSpPr>
        <p:spPr bwMode="auto">
          <a:xfrm>
            <a:off x="1143000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264302" y="1245066"/>
            <a:ext cx="1970123" cy="1028700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pPr algn="ctr"/>
            <a:r>
              <a:rPr lang="en-US" sz="1050" b="1" dirty="0" smtClean="0">
                <a:solidFill>
                  <a:schemeClr val="tx2"/>
                </a:solidFill>
              </a:rPr>
              <a:t>    Buy </a:t>
            </a:r>
            <a:r>
              <a:rPr lang="en-US" sz="1050" b="1" dirty="0">
                <a:solidFill>
                  <a:schemeClr val="tx2"/>
                </a:solidFill>
              </a:rPr>
              <a:t>and Sell          </a:t>
            </a:r>
          </a:p>
        </p:txBody>
      </p:sp>
      <p:sp>
        <p:nvSpPr>
          <p:cNvPr id="33" name="Oval 32"/>
          <p:cNvSpPr/>
          <p:nvPr/>
        </p:nvSpPr>
        <p:spPr>
          <a:xfrm>
            <a:off x="3671665" y="611190"/>
            <a:ext cx="1714500" cy="1028700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984914"/>
              <a:satOff val="6015"/>
              <a:lumOff val="3255"/>
              <a:alphaOff val="0"/>
            </a:schemeClr>
          </a:fillRef>
          <a:effectRef idx="0">
            <a:schemeClr val="accent5">
              <a:alpha val="50000"/>
              <a:hueOff val="-984914"/>
              <a:satOff val="6015"/>
              <a:lumOff val="3255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34" name="Oval 33"/>
          <p:cNvSpPr/>
          <p:nvPr/>
        </p:nvSpPr>
        <p:spPr>
          <a:xfrm>
            <a:off x="1492743" y="1253154"/>
            <a:ext cx="1902836" cy="1028700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4924568"/>
              <a:satOff val="30075"/>
              <a:lumOff val="16273"/>
              <a:alphaOff val="0"/>
            </a:schemeClr>
          </a:fillRef>
          <a:effectRef idx="0">
            <a:schemeClr val="accent5">
              <a:alpha val="50000"/>
              <a:hueOff val="-4924568"/>
              <a:satOff val="30075"/>
              <a:lumOff val="16273"/>
              <a:alphaOff val="0"/>
            </a:schemeClr>
          </a:effectRef>
          <a:fontRef idx="minor">
            <a:schemeClr val="tx1"/>
          </a:fontRef>
        </p:style>
        <p:txBody>
          <a:bodyPr lIns="34290" tIns="6858" rIns="34290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Emergency Service and Repair</a:t>
            </a:r>
          </a:p>
        </p:txBody>
      </p:sp>
      <p:sp>
        <p:nvSpPr>
          <p:cNvPr id="35" name="Oval 34"/>
          <p:cNvSpPr/>
          <p:nvPr/>
        </p:nvSpPr>
        <p:spPr>
          <a:xfrm>
            <a:off x="5241761" y="2757136"/>
            <a:ext cx="1970123" cy="1028700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anchor="b"/>
          <a:lstStyle/>
          <a:p>
            <a:pPr algn="ctr"/>
            <a:r>
              <a:rPr lang="en-US" sz="1050" b="1" dirty="0" smtClean="0">
                <a:solidFill>
                  <a:schemeClr val="tx2"/>
                </a:solidFill>
              </a:rPr>
              <a:t>      Installation</a:t>
            </a:r>
            <a:endParaRPr lang="en-US" sz="1050" b="1" dirty="0">
              <a:solidFill>
                <a:schemeClr val="tx2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621238" y="3552229"/>
            <a:ext cx="1714500" cy="1121135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984914"/>
              <a:satOff val="6015"/>
              <a:lumOff val="3255"/>
              <a:alphaOff val="0"/>
            </a:schemeClr>
          </a:fillRef>
          <a:effectRef idx="0">
            <a:schemeClr val="accent5">
              <a:alpha val="50000"/>
              <a:hueOff val="-984914"/>
              <a:satOff val="6015"/>
              <a:lumOff val="3255"/>
              <a:alphaOff val="0"/>
            </a:schemeClr>
          </a:effectRef>
          <a:fontRef idx="minor">
            <a:schemeClr val="tx1"/>
          </a:fontRef>
        </p:style>
        <p:txBody>
          <a:bodyPr anchor="b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Maintenance</a:t>
            </a:r>
          </a:p>
        </p:txBody>
      </p:sp>
      <p:sp>
        <p:nvSpPr>
          <p:cNvPr id="37" name="Oval 36"/>
          <p:cNvSpPr/>
          <p:nvPr/>
        </p:nvSpPr>
        <p:spPr>
          <a:xfrm>
            <a:off x="1476791" y="2713340"/>
            <a:ext cx="1902836" cy="1028700"/>
          </a:xfrm>
          <a:prstGeom prst="ellipse">
            <a:avLst/>
          </a:prstGeom>
          <a:solidFill>
            <a:srgbClr val="00B050">
              <a:alpha val="36078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4924568"/>
              <a:satOff val="30075"/>
              <a:lumOff val="16273"/>
              <a:alphaOff val="0"/>
            </a:schemeClr>
          </a:fillRef>
          <a:effectRef idx="0">
            <a:schemeClr val="accent5">
              <a:alpha val="50000"/>
              <a:hueOff val="-4924568"/>
              <a:satOff val="30075"/>
              <a:lumOff val="16273"/>
              <a:alphaOff val="0"/>
            </a:schemeClr>
          </a:effectRef>
          <a:fontRef idx="minor">
            <a:schemeClr val="tx1"/>
          </a:fontRef>
        </p:style>
        <p:txBody>
          <a:bodyPr anchor="b"/>
          <a:lstStyle/>
          <a:p>
            <a:pPr algn="ctr"/>
            <a:r>
              <a:rPr lang="en-US" sz="1050" b="1" dirty="0">
                <a:solidFill>
                  <a:schemeClr val="tx2"/>
                </a:solidFill>
              </a:rPr>
              <a:t>Secure and Monitor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257036" y="613869"/>
            <a:ext cx="3238621" cy="602458"/>
          </a:xfrm>
          <a:prstGeom prst="wedgeRectCallout">
            <a:avLst>
              <a:gd name="adj1" fmla="val 58525"/>
              <a:gd name="adj2" fmla="val -9708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options for home services and appliances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Option evaluation for buy/sell/lease/ trade-in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options for buying, renting, or sharing home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reviews/ratings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Neighborhood communities</a:t>
            </a:r>
          </a:p>
        </p:txBody>
      </p:sp>
      <p:sp>
        <p:nvSpPr>
          <p:cNvPr id="39" name="Rectangular Callout 38"/>
          <p:cNvSpPr/>
          <p:nvPr/>
        </p:nvSpPr>
        <p:spPr>
          <a:xfrm>
            <a:off x="6472034" y="598885"/>
            <a:ext cx="2671966" cy="740106"/>
          </a:xfrm>
          <a:prstGeom prst="wedgeRectCallout">
            <a:avLst>
              <a:gd name="adj1" fmla="val -56422"/>
              <a:gd name="adj2" fmla="val 46840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Assistance in the buying/selling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</a:t>
            </a:r>
          </a:p>
          <a:p>
            <a:pPr marL="285750" lvl="1" indent="-11430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Marketplace &amp; discounts </a:t>
            </a:r>
            <a:endParaRPr lang="en-US" sz="800" dirty="0" smtClean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1" indent="-114300"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avings schemes</a:t>
            </a:r>
          </a:p>
          <a:p>
            <a:pPr marL="285750" lvl="1" indent="-114300">
              <a:buFont typeface="Wingdings" panose="05000000000000000000" pitchFamily="2" charset="2"/>
              <a:buChar char="§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 plan purchases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ersonal-effects inventory/video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Move-in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move-out checklist and services</a:t>
            </a:r>
          </a:p>
        </p:txBody>
      </p:sp>
      <p:sp>
        <p:nvSpPr>
          <p:cNvPr id="40" name="Rectangular Callout 39"/>
          <p:cNvSpPr/>
          <p:nvPr/>
        </p:nvSpPr>
        <p:spPr>
          <a:xfrm>
            <a:off x="6834157" y="2167471"/>
            <a:ext cx="2263823" cy="724804"/>
          </a:xfrm>
          <a:prstGeom prst="wedgeRectCallout">
            <a:avLst>
              <a:gd name="adj1" fmla="val -58270"/>
              <a:gd name="adj2" fmla="val 40736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Do-it-yourself (DIY) videos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Remote/video assistance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Installation contractor network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Portal to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record appliance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details</a:t>
            </a:r>
          </a:p>
        </p:txBody>
      </p:sp>
      <p:sp>
        <p:nvSpPr>
          <p:cNvPr id="41" name="Rectangular Callout 40"/>
          <p:cNvSpPr/>
          <p:nvPr/>
        </p:nvSpPr>
        <p:spPr>
          <a:xfrm>
            <a:off x="5427728" y="3937909"/>
            <a:ext cx="3508455" cy="743947"/>
          </a:xfrm>
          <a:prstGeom prst="wedgeRectCallout">
            <a:avLst>
              <a:gd name="adj1" fmla="val -56723"/>
              <a:gd name="adj2" fmla="val 4248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Annual service scheduling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Proactive maintenance alerts and associated services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 services –contractors, landscaping, snow/leaf removal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Reordering of consumables (e.g., water/air filters)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 saving advice and alerts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Videos and articles </a:t>
            </a:r>
          </a:p>
        </p:txBody>
      </p:sp>
      <p:sp>
        <p:nvSpPr>
          <p:cNvPr id="42" name="Rectangular Callout 41"/>
          <p:cNvSpPr/>
          <p:nvPr/>
        </p:nvSpPr>
        <p:spPr>
          <a:xfrm>
            <a:off x="56808" y="3785836"/>
            <a:ext cx="2826502" cy="866961"/>
          </a:xfrm>
          <a:prstGeom prst="wedgeRectCallout">
            <a:avLst>
              <a:gd name="adj1" fmla="val 33038"/>
              <a:gd name="adj2" fmla="val -77724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 security and monitoring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advice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ensor package options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Monitoring service options (central monitoring, self monitoring)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ulti-channel alerts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“Check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engine light”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 for Homes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home control/videos and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assistance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17924" y="2106111"/>
            <a:ext cx="1955539" cy="735724"/>
          </a:xfrm>
          <a:prstGeom prst="wedgeRectCallout">
            <a:avLst>
              <a:gd name="adj1" fmla="val 33469"/>
              <a:gd name="adj2" fmla="val -74579"/>
            </a:avLst>
          </a:prstGeom>
          <a:solidFill>
            <a:srgbClr val="FFFFFF">
              <a:alpha val="96863"/>
            </a:srgb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Emergency </a:t>
            </a: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 call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Dispatch of service technician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assessment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Automated water, gas </a:t>
            </a:r>
            <a:r>
              <a:rPr lang="en-US" sz="800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shut-off</a:t>
            </a:r>
            <a:endParaRPr lang="en-US" sz="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800" dirty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Claims filing and repair</a:t>
            </a:r>
          </a:p>
        </p:txBody>
      </p:sp>
      <p:pic>
        <p:nvPicPr>
          <p:cNvPr id="44" name="Picture 4" descr="Image result for research symbol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8510" y="1020169"/>
            <a:ext cx="519288" cy="5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Related image"/>
          <p:cNvPicPr>
            <a:picLocks noChangeAspect="1" noChangeArrowheads="1"/>
          </p:cNvPicPr>
          <p:nvPr/>
        </p:nvPicPr>
        <p:blipFill>
          <a:blip r:embed="rId4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840" y="1701617"/>
            <a:ext cx="442175" cy="42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installation symbol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278" y="2852398"/>
            <a:ext cx="524313" cy="5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4" descr="Image result for secure and monitor symbo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0422" y="2736926"/>
            <a:ext cx="578119" cy="57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insured symbol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6586" y="1691473"/>
            <a:ext cx="1715381" cy="171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mergency repair symbol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6910" y="1804595"/>
            <a:ext cx="395465" cy="39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nstallation symbol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717" y="3700058"/>
            <a:ext cx="581560" cy="58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8594" y="2509754"/>
            <a:ext cx="8971654" cy="1789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Arial" panose="020B0604020202020204" pitchFamily="34" charset="0"/>
              <a:buChar char="•"/>
            </a:pPr>
            <a:endParaRPr lang="en-US" sz="713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7" name="Block Arc 46"/>
          <p:cNvSpPr/>
          <p:nvPr/>
        </p:nvSpPr>
        <p:spPr bwMode="auto">
          <a:xfrm>
            <a:off x="1009907" y="904395"/>
            <a:ext cx="7178040" cy="7178040"/>
          </a:xfrm>
          <a:prstGeom prst="blockArc">
            <a:avLst>
              <a:gd name="adj1" fmla="val 10807616"/>
              <a:gd name="adj2" fmla="val 21572546"/>
              <a:gd name="adj3" fmla="val 11080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46" name="Block Arc 45"/>
          <p:cNvSpPr/>
          <p:nvPr/>
        </p:nvSpPr>
        <p:spPr bwMode="auto">
          <a:xfrm>
            <a:off x="2887702" y="2787734"/>
            <a:ext cx="3394710" cy="3392424"/>
          </a:xfrm>
          <a:prstGeom prst="blockArc">
            <a:avLst>
              <a:gd name="adj1" fmla="val 10797755"/>
              <a:gd name="adj2" fmla="val 21599146"/>
              <a:gd name="adj3" fmla="val 24296"/>
            </a:avLst>
          </a:prstGeom>
          <a:gradFill flip="none" rotWithShape="1">
            <a:gsLst>
              <a:gs pos="0">
                <a:srgbClr val="D8750D">
                  <a:tint val="66000"/>
                  <a:satMod val="160000"/>
                </a:srgbClr>
              </a:gs>
              <a:gs pos="50000">
                <a:srgbClr val="D8750D">
                  <a:tint val="44500"/>
                  <a:satMod val="160000"/>
                </a:srgbClr>
              </a:gs>
              <a:gs pos="100000">
                <a:srgbClr val="D8750D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44" name="Block Arc 43"/>
          <p:cNvSpPr/>
          <p:nvPr/>
        </p:nvSpPr>
        <p:spPr bwMode="auto">
          <a:xfrm>
            <a:off x="1864165" y="1745628"/>
            <a:ext cx="5431536" cy="5431536"/>
          </a:xfrm>
          <a:prstGeom prst="blockArc">
            <a:avLst>
              <a:gd name="adj1" fmla="val 10779871"/>
              <a:gd name="adj2" fmla="val 27914"/>
              <a:gd name="adj3" fmla="val 17522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02BD-8CF1-447E-AD04-7D02C6D8073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The </a:t>
            </a:r>
            <a:r>
              <a:rPr lang="en-US" sz="1800" dirty="0" smtClean="0"/>
              <a:t>personalized </a:t>
            </a:r>
            <a:r>
              <a:rPr lang="en-US" sz="1800" dirty="0"/>
              <a:t>“360 degree” </a:t>
            </a:r>
            <a:r>
              <a:rPr lang="en-US" sz="1800" dirty="0" smtClean="0"/>
              <a:t>experience can </a:t>
            </a:r>
            <a:r>
              <a:rPr lang="en-US" sz="1800" dirty="0"/>
              <a:t>be built in </a:t>
            </a:r>
            <a:r>
              <a:rPr lang="en-US" sz="1800" dirty="0" smtClean="0"/>
              <a:t>waves</a:t>
            </a:r>
            <a:r>
              <a:rPr lang="en-US" sz="1800" dirty="0"/>
              <a:t>.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cxnSp>
        <p:nvCxnSpPr>
          <p:cNvPr id="32" name="Straight Connector 31"/>
          <p:cNvCxnSpPr/>
          <p:nvPr/>
        </p:nvCxnSpPr>
        <p:spPr bwMode="auto">
          <a:xfrm flipH="1" flipV="1">
            <a:off x="359318" y="2509754"/>
            <a:ext cx="3463381" cy="152248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H="1" flipV="1">
            <a:off x="1993293" y="915010"/>
            <a:ext cx="2128332" cy="282864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 flipV="1">
            <a:off x="4562890" y="523839"/>
            <a:ext cx="14561" cy="30595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flipH="1">
            <a:off x="5360088" y="2571575"/>
            <a:ext cx="3214740" cy="15018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flipV="1">
            <a:off x="5107107" y="792546"/>
            <a:ext cx="2028994" cy="291506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Block Arc 50"/>
          <p:cNvSpPr/>
          <p:nvPr/>
        </p:nvSpPr>
        <p:spPr bwMode="auto">
          <a:xfrm>
            <a:off x="1753068" y="1647510"/>
            <a:ext cx="5657850" cy="5660136"/>
          </a:xfrm>
          <a:prstGeom prst="blockArc">
            <a:avLst>
              <a:gd name="adj1" fmla="val 10787831"/>
              <a:gd name="adj2" fmla="val 21593641"/>
              <a:gd name="adj3" fmla="val 1738"/>
            </a:avLst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53" name="Block Arc 52"/>
          <p:cNvSpPr/>
          <p:nvPr/>
        </p:nvSpPr>
        <p:spPr bwMode="auto">
          <a:xfrm>
            <a:off x="891276" y="792546"/>
            <a:ext cx="7372350" cy="7370064"/>
          </a:xfrm>
          <a:prstGeom prst="blockArc">
            <a:avLst>
              <a:gd name="adj1" fmla="val 10800000"/>
              <a:gd name="adj2" fmla="val 21593675"/>
              <a:gd name="adj3" fmla="val 1478"/>
            </a:avLst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57" name="Block Arc 56"/>
          <p:cNvSpPr/>
          <p:nvPr/>
        </p:nvSpPr>
        <p:spPr bwMode="auto">
          <a:xfrm>
            <a:off x="3713643" y="3601640"/>
            <a:ext cx="1755731" cy="1737360"/>
          </a:xfrm>
          <a:prstGeom prst="blockArc">
            <a:avLst>
              <a:gd name="adj1" fmla="val 10800000"/>
              <a:gd name="adj2" fmla="val 41897"/>
              <a:gd name="adj3" fmla="val 289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 rot="16905968">
            <a:off x="2709478" y="4062439"/>
            <a:ext cx="834603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Research</a:t>
            </a:r>
          </a:p>
        </p:txBody>
      </p:sp>
      <p:sp>
        <p:nvSpPr>
          <p:cNvPr id="68" name="Rectangle 67"/>
          <p:cNvSpPr/>
          <p:nvPr/>
        </p:nvSpPr>
        <p:spPr>
          <a:xfrm rot="18660136">
            <a:off x="3011583" y="3358777"/>
            <a:ext cx="83460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Buy and</a:t>
            </a:r>
          </a:p>
          <a:p>
            <a:pPr algn="ctr"/>
            <a:r>
              <a:rPr lang="en-US" sz="825" b="1" dirty="0">
                <a:solidFill>
                  <a:schemeClr val="tx2"/>
                </a:solidFill>
              </a:rPr>
              <a:t>Sell</a:t>
            </a:r>
          </a:p>
        </p:txBody>
      </p:sp>
      <p:sp>
        <p:nvSpPr>
          <p:cNvPr id="69" name="Rectangle 68"/>
          <p:cNvSpPr/>
          <p:nvPr/>
        </p:nvSpPr>
        <p:spPr>
          <a:xfrm rot="20426999">
            <a:off x="3661862" y="2891635"/>
            <a:ext cx="927238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Installation</a:t>
            </a:r>
          </a:p>
        </p:txBody>
      </p:sp>
      <p:sp>
        <p:nvSpPr>
          <p:cNvPr id="71" name="Rectangle 70"/>
          <p:cNvSpPr/>
          <p:nvPr/>
        </p:nvSpPr>
        <p:spPr>
          <a:xfrm rot="1436820">
            <a:off x="4542405" y="2890324"/>
            <a:ext cx="956034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Maintenance</a:t>
            </a:r>
          </a:p>
        </p:txBody>
      </p:sp>
      <p:sp>
        <p:nvSpPr>
          <p:cNvPr id="72" name="Rectangle 71"/>
          <p:cNvSpPr/>
          <p:nvPr/>
        </p:nvSpPr>
        <p:spPr>
          <a:xfrm rot="2830958">
            <a:off x="5234552" y="3346686"/>
            <a:ext cx="95603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Secure and Monitor</a:t>
            </a:r>
          </a:p>
        </p:txBody>
      </p:sp>
      <p:sp>
        <p:nvSpPr>
          <p:cNvPr id="73" name="Rectangle 72"/>
          <p:cNvSpPr/>
          <p:nvPr/>
        </p:nvSpPr>
        <p:spPr>
          <a:xfrm rot="4868695">
            <a:off x="5552078" y="3923885"/>
            <a:ext cx="95603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b="1" dirty="0">
                <a:solidFill>
                  <a:schemeClr val="tx2"/>
                </a:solidFill>
              </a:rPr>
              <a:t>Emergency </a:t>
            </a:r>
          </a:p>
          <a:p>
            <a:pPr algn="ctr"/>
            <a:r>
              <a:rPr lang="en-US" sz="825" b="1" dirty="0">
                <a:solidFill>
                  <a:schemeClr val="tx2"/>
                </a:solidFill>
              </a:rPr>
              <a:t>Service &amp; Repair</a:t>
            </a:r>
          </a:p>
        </p:txBody>
      </p:sp>
      <p:pic>
        <p:nvPicPr>
          <p:cNvPr id="74" name="Picture 4" descr="Image result for research symbol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7657" y="4003550"/>
            <a:ext cx="389466" cy="3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Related image"/>
          <p:cNvPicPr>
            <a:picLocks noChangeAspect="1" noChangeArrowheads="1"/>
          </p:cNvPicPr>
          <p:nvPr/>
        </p:nvPicPr>
        <p:blipFill>
          <a:blip r:embed="rId3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240" y="3631781"/>
            <a:ext cx="331631" cy="31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Image result for installation symbol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1584" y="3197349"/>
            <a:ext cx="393235" cy="3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Image result for secure and monitor symbol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3683" y="3526414"/>
            <a:ext cx="433589" cy="43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Rectangle 95"/>
          <p:cNvSpPr/>
          <p:nvPr/>
        </p:nvSpPr>
        <p:spPr>
          <a:xfrm>
            <a:off x="1876236" y="3743658"/>
            <a:ext cx="1102799" cy="51462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6441" indent="-96441"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97729" y="3459104"/>
            <a:ext cx="890778" cy="819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Option evaluation </a:t>
            </a: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buy/sell/ lease/trade-in</a:t>
            </a: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-720" y="2833041"/>
            <a:ext cx="1007454" cy="155470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options for buying, renting, or sharing </a:t>
            </a: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</a:t>
            </a: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52141" y="1182259"/>
            <a:ext cx="1549660" cy="119585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Move-in and move-out checklist and </a:t>
            </a: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553118" y="2035131"/>
            <a:ext cx="1102287" cy="7602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Assistance in </a:t>
            </a: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buying/selling:</a:t>
            </a: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" lvl="1" indent="-114300">
              <a:buFont typeface="Wingdings" panose="05000000000000000000" pitchFamily="2" charset="2"/>
              <a:buChar char="§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Marketplace &amp; discounts </a:t>
            </a:r>
          </a:p>
          <a:p>
            <a:pPr marL="228600" lvl="1" indent="-114300">
              <a:buFont typeface="Wingdings" panose="05000000000000000000" pitchFamily="2" charset="2"/>
              <a:buChar char="§"/>
            </a:pP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Savings schemes</a:t>
            </a: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32539" y="2833041"/>
            <a:ext cx="1088840" cy="51972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96441" indent="-96441"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272775" y="2071926"/>
            <a:ext cx="1318734" cy="5436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Portal to record appliance details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414488" y="565959"/>
            <a:ext cx="1467541" cy="4029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Remote/video assistance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738341" y="1183189"/>
            <a:ext cx="1891328" cy="5436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Installation contractor network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Do-it-yourself (DIY) videos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289879" y="446968"/>
            <a:ext cx="1579600" cy="6629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Reordering of consumables (e.g., water/air filters)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67129" y="970521"/>
            <a:ext cx="1910093" cy="7334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 contractor network (maintenance, landscaping, snow/leaf removal </a:t>
            </a:r>
            <a:r>
              <a:rPr lang="en-US" sz="713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etc</a:t>
            </a: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Annual service scheduling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Energy saving advice and alerts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93421" y="2070850"/>
            <a:ext cx="1436675" cy="5150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Proactive maintenance suggestions and alerts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Videos and articles 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448182" y="2017810"/>
            <a:ext cx="965310" cy="69056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 </a:t>
            </a: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security &amp; monitoring advice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5812767" y="2549596"/>
            <a:ext cx="1310082" cy="100675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Sensor package options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“Check engine light” feature for </a:t>
            </a: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Homes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DIY Monitoring with multi-channel alerts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 smtClean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Central monitoring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158294" y="3170175"/>
            <a:ext cx="812640" cy="698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Automated water, gas shut-off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7294201" y="3347880"/>
            <a:ext cx="843101" cy="698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endParaRPr lang="en-US" sz="713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Remote assessment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Claims filing and repair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311396" y="3657242"/>
            <a:ext cx="1059146" cy="69805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Emergency service call</a:t>
            </a:r>
          </a:p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Dispatch of service technician</a:t>
            </a: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8234966" y="4537490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329562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3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7344375" y="4537490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6396559" y="4537490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467575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504176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1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908253" y="4550778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993293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1</a:t>
            </a:r>
          </a:p>
        </p:txBody>
      </p:sp>
      <p:cxnSp>
        <p:nvCxnSpPr>
          <p:cNvPr id="80" name="Straight Arrow Connector 79"/>
          <p:cNvCxnSpPr/>
          <p:nvPr/>
        </p:nvCxnSpPr>
        <p:spPr bwMode="auto">
          <a:xfrm>
            <a:off x="974905" y="4550778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 bwMode="auto">
          <a:xfrm>
            <a:off x="103711" y="4550778"/>
            <a:ext cx="822960" cy="0"/>
          </a:xfrm>
          <a:prstGeom prst="straightConnector1">
            <a:avLst/>
          </a:prstGeom>
          <a:ln w="127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048951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2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78680" y="4538005"/>
            <a:ext cx="812640" cy="18282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Wave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1225" y="4188215"/>
            <a:ext cx="13452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HomeOwner360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84" name="Picture 2" descr="Image result for insured symbol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9523" y="3707610"/>
            <a:ext cx="499703" cy="49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ck Arc 1"/>
          <p:cNvSpPr/>
          <p:nvPr/>
        </p:nvSpPr>
        <p:spPr bwMode="auto">
          <a:xfrm>
            <a:off x="2806864" y="2710710"/>
            <a:ext cx="3566160" cy="3566160"/>
          </a:xfrm>
          <a:prstGeom prst="blockArc">
            <a:avLst>
              <a:gd name="adj1" fmla="val 10815331"/>
              <a:gd name="adj2" fmla="val 21558106"/>
              <a:gd name="adj3" fmla="val 2895"/>
            </a:avLst>
          </a:prstGeom>
          <a:solidFill>
            <a:srgbClr val="D875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891722" y="3623111"/>
            <a:ext cx="1025280" cy="819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Research options for home services and appliances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56518" y="2664485"/>
            <a:ext cx="1488461" cy="81993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-114300">
              <a:buFont typeface="Wingdings" panose="05000000000000000000" pitchFamily="2" charset="2"/>
              <a:buChar char="Ø"/>
            </a:pPr>
            <a:r>
              <a:rPr lang="en-US" sz="713" dirty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Personal-effects inventory/video</a:t>
            </a:r>
          </a:p>
        </p:txBody>
      </p:sp>
      <p:pic>
        <p:nvPicPr>
          <p:cNvPr id="1028" name="Picture 4" descr="Image result for emergency repair symbol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824" y="4047941"/>
            <a:ext cx="356812" cy="35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nstallation symbol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7999" y="3129564"/>
            <a:ext cx="351701" cy="35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 flipH="1">
            <a:off x="73711" y="4489141"/>
            <a:ext cx="8961120" cy="4274"/>
          </a:xfrm>
          <a:prstGeom prst="line">
            <a:avLst/>
          </a:prstGeom>
          <a:solidFill>
            <a:srgbClr val="D8750D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Oval 4"/>
          <p:cNvSpPr/>
          <p:nvPr/>
        </p:nvSpPr>
        <p:spPr>
          <a:xfrm>
            <a:off x="3233427" y="2020867"/>
            <a:ext cx="1251390" cy="670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738744" y="2816776"/>
            <a:ext cx="1466962" cy="477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4617650" y="1994971"/>
            <a:ext cx="1311023" cy="670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831865" y="1372679"/>
            <a:ext cx="1542422" cy="29822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8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7" grpId="0" animBg="1"/>
      <p:bldP spid="85" grpId="0" animBg="1"/>
      <p:bldP spid="86" grpId="0" animBg="1"/>
    </p:bldLst>
  </p:timing>
</p:sld>
</file>

<file path=ppt/theme/theme1.xml><?xml version="1.0" encoding="utf-8"?>
<a:theme xmlns:a="http://schemas.openxmlformats.org/drawingml/2006/main" name="2017_Corporate">
  <a:themeElements>
    <a:clrScheme name="Cognizant">
      <a:dk1>
        <a:srgbClr val="50B3CF"/>
      </a:dk1>
      <a:lt1>
        <a:sysClr val="window" lastClr="FFFFFF"/>
      </a:lt1>
      <a:dk2>
        <a:srgbClr val="141414"/>
      </a:dk2>
      <a:lt2>
        <a:srgbClr val="FFFFFF"/>
      </a:lt2>
      <a:accent1>
        <a:srgbClr val="50B3CF"/>
      </a:accent1>
      <a:accent2>
        <a:srgbClr val="6DB33F"/>
      </a:accent2>
      <a:accent3>
        <a:srgbClr val="72CDF4"/>
      </a:accent3>
      <a:accent4>
        <a:srgbClr val="00728F"/>
      </a:accent4>
      <a:accent5>
        <a:srgbClr val="387C2C"/>
      </a:accent5>
      <a:accent6>
        <a:srgbClr val="DF7A1C"/>
      </a:accent6>
      <a:hlink>
        <a:srgbClr val="D36522"/>
      </a:hlink>
      <a:folHlink>
        <a:srgbClr val="66C2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>
    <a:extraClrScheme>
      <a:clrScheme name="Cognizant">
        <a:dk1>
          <a:srgbClr val="50B3CF"/>
        </a:dk1>
        <a:lt1>
          <a:sysClr val="window" lastClr="FFFFFF"/>
        </a:lt1>
        <a:dk2>
          <a:srgbClr val="141414"/>
        </a:dk2>
        <a:lt2>
          <a:srgbClr val="FFFFFF"/>
        </a:lt2>
        <a:accent1>
          <a:srgbClr val="50B3CF"/>
        </a:accent1>
        <a:accent2>
          <a:srgbClr val="6DB33F"/>
        </a:accent2>
        <a:accent3>
          <a:srgbClr val="72CDF4"/>
        </a:accent3>
        <a:accent4>
          <a:srgbClr val="00728F"/>
        </a:accent4>
        <a:accent5>
          <a:srgbClr val="387C2C"/>
        </a:accent5>
        <a:accent6>
          <a:srgbClr val="DF7A1C"/>
        </a:accent6>
        <a:hlink>
          <a:srgbClr val="D36522"/>
        </a:hlink>
        <a:folHlink>
          <a:srgbClr val="66C2EF"/>
        </a:folHlink>
      </a:clrScheme>
    </a:extraClrScheme>
  </a:extraClrSchemeLst>
  <a:extLst>
    <a:ext uri="{05A4C25C-085E-4340-85A3-A5531E510DB2}">
      <thm15:themeFamily xmlns:thm15="http://schemas.microsoft.com/office/thememl/2012/main" xmlns="" name="2017_Corporate.potx" id="{F2FF7F8B-80DB-4760-B3BC-FC048FDE757B}" vid="{26ADC0C1-7476-429A-BB03-D62824D3CA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2017_Corporate</Template>
  <TotalTime>28763</TotalTime>
  <Words>2142</Words>
  <Application>Microsoft Office PowerPoint</Application>
  <PresentationFormat>On-screen Show (16:9)</PresentationFormat>
  <Paragraphs>656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2017_Corporate</vt:lpstr>
      <vt:lpstr>Leveraging Intelligent Devices and a Connected Home ecosystem to drive value for State Farm  A Discussion</vt:lpstr>
      <vt:lpstr>PowerPoint Presentation</vt:lpstr>
      <vt:lpstr>PowerPoint Presentation</vt:lpstr>
      <vt:lpstr>Smart products and smart processes are being leveraged to create exceptional customer experiences, drive growth, and improve efficiency.</vt:lpstr>
      <vt:lpstr>We are helping leading companies obtain value from their intelligent device initiatives. Many of these situations are applicable to Insurance.</vt:lpstr>
      <vt:lpstr>PowerPoint Presentation</vt:lpstr>
      <vt:lpstr>Winners in tomorrow’s world will become more relevant to policyholders by evolving from the traditional, product-centric model to orchestrating an ecosystem of value-added products and services around their connected lives.</vt:lpstr>
      <vt:lpstr>HomeOwner360 - Enabling a personalized “360 degree” experience</vt:lpstr>
      <vt:lpstr>The personalized “360 degree” experience can be built in waves. </vt:lpstr>
      <vt:lpstr>PowerPoint Presentation</vt:lpstr>
      <vt:lpstr>Smart Home Protection “Ecosystem” – Concept Solution</vt:lpstr>
      <vt:lpstr>HomeOwner360  - Protect Your Home In One Click</vt:lpstr>
      <vt:lpstr>Key Tenets of the Architecture</vt:lpstr>
      <vt:lpstr>Connected Home Ecosystem Architecture</vt:lpstr>
      <vt:lpstr>PowerPoint Presentation</vt:lpstr>
      <vt:lpstr>The Insurance industry is primed for an evolutionary leap over the next decade. Capturing the potential will require market leaders to re-imagine their business and technology models based on an in-depth understanding of human behavior. </vt:lpstr>
      <vt:lpstr>PowerPoint Presentation</vt:lpstr>
      <vt:lpstr>Architecture - @home, @scale, multi-cloud enterprise wide risk management</vt:lpstr>
      <vt:lpstr>Connected Home Reference Architecture for Insurers</vt:lpstr>
      <vt:lpstr>Achieving value from intelligent devices requires a layered architecture…..</vt:lpstr>
      <vt:lpstr>…..and, selecting and integrating the right products is critical to success since the market is evolving rapidly.</vt:lpstr>
    </vt:vector>
  </TitlesOfParts>
  <Company>Cognizant Technology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Pashte, Prasad (Cognizant)</dc:creator>
  <cp:lastModifiedBy>Cognizant Technology Solutions</cp:lastModifiedBy>
  <cp:revision>635</cp:revision>
  <cp:lastPrinted>2018-02-05T23:08:35Z</cp:lastPrinted>
  <dcterms:created xsi:type="dcterms:W3CDTF">2017-03-24T17:26:58Z</dcterms:created>
  <dcterms:modified xsi:type="dcterms:W3CDTF">2018-04-17T16:38:01Z</dcterms:modified>
</cp:coreProperties>
</file>